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9"/>
  </p:notesMasterIdLst>
  <p:handoutMasterIdLst>
    <p:handoutMasterId r:id="rId40"/>
  </p:handoutMasterIdLst>
  <p:sldIdLst>
    <p:sldId id="394" r:id="rId3"/>
    <p:sldId id="466" r:id="rId4"/>
    <p:sldId id="500" r:id="rId5"/>
    <p:sldId id="533" r:id="rId6"/>
    <p:sldId id="534" r:id="rId7"/>
    <p:sldId id="501" r:id="rId8"/>
    <p:sldId id="522" r:id="rId9"/>
    <p:sldId id="509" r:id="rId10"/>
    <p:sldId id="512" r:id="rId11"/>
    <p:sldId id="523" r:id="rId12"/>
    <p:sldId id="510" r:id="rId13"/>
    <p:sldId id="513" r:id="rId14"/>
    <p:sldId id="524" r:id="rId15"/>
    <p:sldId id="526" r:id="rId16"/>
    <p:sldId id="527" r:id="rId17"/>
    <p:sldId id="528" r:id="rId18"/>
    <p:sldId id="529" r:id="rId19"/>
    <p:sldId id="530" r:id="rId20"/>
    <p:sldId id="531" r:id="rId21"/>
    <p:sldId id="532" r:id="rId22"/>
    <p:sldId id="504" r:id="rId23"/>
    <p:sldId id="535" r:id="rId24"/>
    <p:sldId id="506" r:id="rId25"/>
    <p:sldId id="507" r:id="rId26"/>
    <p:sldId id="515" r:id="rId27"/>
    <p:sldId id="516" r:id="rId28"/>
    <p:sldId id="525" r:id="rId29"/>
    <p:sldId id="514" r:id="rId30"/>
    <p:sldId id="508" r:id="rId31"/>
    <p:sldId id="521" r:id="rId32"/>
    <p:sldId id="518" r:id="rId33"/>
    <p:sldId id="520" r:id="rId34"/>
    <p:sldId id="503" r:id="rId35"/>
    <p:sldId id="536" r:id="rId36"/>
    <p:sldId id="352" r:id="rId37"/>
    <p:sldId id="537" r:id="rId3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EBC6D0-49EA-420F-AAB6-62838FA1EA30}">
          <p14:sldIdLst>
            <p14:sldId id="394"/>
            <p14:sldId id="466"/>
            <p14:sldId id="500"/>
          </p14:sldIdLst>
        </p14:section>
        <p14:section name="Build Tools for JS" id="{8A63B03A-A79A-49E0-A7D1-879E8FBDDFB7}">
          <p14:sldIdLst>
            <p14:sldId id="533"/>
            <p14:sldId id="534"/>
            <p14:sldId id="501"/>
            <p14:sldId id="522"/>
            <p14:sldId id="509"/>
            <p14:sldId id="512"/>
            <p14:sldId id="523"/>
            <p14:sldId id="510"/>
            <p14:sldId id="513"/>
            <p14:sldId id="524"/>
            <p14:sldId id="526"/>
            <p14:sldId id="527"/>
            <p14:sldId id="528"/>
            <p14:sldId id="529"/>
            <p14:sldId id="530"/>
            <p14:sldId id="531"/>
            <p14:sldId id="532"/>
            <p14:sldId id="504"/>
          </p14:sldIdLst>
        </p14:section>
        <p14:section name="Lodash" id="{D1448D02-7C25-41B7-8D1C-1942F4A33426}">
          <p14:sldIdLst>
            <p14:sldId id="535"/>
            <p14:sldId id="506"/>
            <p14:sldId id="507"/>
            <p14:sldId id="515"/>
            <p14:sldId id="516"/>
          </p14:sldIdLst>
        </p14:section>
        <p14:section name="ESLint" id="{B1809D11-311D-4B20-B4B3-32C517FA5ABA}">
          <p14:sldIdLst>
            <p14:sldId id="525"/>
            <p14:sldId id="514"/>
            <p14:sldId id="508"/>
          </p14:sldIdLst>
        </p14:section>
        <p14:section name="Electron.js" id="{B00EA554-BB44-4817-8099-EE274AF0ECAD}">
          <p14:sldIdLst>
            <p14:sldId id="521"/>
            <p14:sldId id="518"/>
            <p14:sldId id="520"/>
          </p14:sldIdLst>
        </p14:section>
        <p14:section name="Conclusion" id="{43BD757C-5017-47D2-98A9-4D861095A3BB}">
          <p14:sldIdLst>
            <p14:sldId id="503"/>
            <p14:sldId id="536"/>
            <p14:sldId id="352"/>
            <p14:sldId id="537"/>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4DE"/>
    <a:srgbClr val="A8C4F0"/>
    <a:srgbClr val="00E668"/>
    <a:srgbClr val="C6C0AA"/>
    <a:srgbClr val="FBEEC9"/>
    <a:srgbClr val="F8DC9E"/>
    <a:srgbClr val="FBEEDC"/>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280" autoAdjust="0"/>
  </p:normalViewPr>
  <p:slideViewPr>
    <p:cSldViewPr>
      <p:cViewPr varScale="1">
        <p:scale>
          <a:sx n="69" d="100"/>
          <a:sy n="69" d="100"/>
        </p:scale>
        <p:origin x="714" y="7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7/20/2017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377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4304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67313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9113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43358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99598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8141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48215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Gulp</a:t>
            </a:r>
            <a:r>
              <a:rPr lang="en-US" baseline="0" dirty="0"/>
              <a:t> is simpler because it requires less configuration and is as twice as fast as Grunt because it uses file streams (in computer memory) instead of creating temporary files when working with files.</a:t>
            </a:r>
          </a:p>
          <a:p>
            <a:r>
              <a:rPr lang="en-US" baseline="0" dirty="0"/>
              <a:t>But since it is not as old as Grunt it does not have the same popularity level – which leads to smaller overall information (guides, forum threads etc.).</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5240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0525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970535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7/20/2017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9274395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7/20/2017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9"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creativecommons.org/licenses/by-nc-sa/4.0/"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hyperlink" Target="https://code.visualstudio.com/?utm_expid=101350005-35.Eg8306GUR6SersZwpBjURQ.0&amp;utm_referrer=https://www.google.b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42.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39.png"/><Relationship Id="rId12" Type="http://schemas.openxmlformats.org/officeDocument/2006/relationships/hyperlink" Target="http://www.superhosting.bg/" TargetMode="External"/><Relationship Id="rId17"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infragistics.com/" TargetMode="External"/><Relationship Id="rId19" Type="http://schemas.openxmlformats.org/officeDocument/2006/relationships/image" Target="../media/image45.png"/><Relationship Id="rId4" Type="http://schemas.openxmlformats.org/officeDocument/2006/relationships/hyperlink" Target="http://xs-software.com/" TargetMode="External"/><Relationship Id="rId9" Type="http://schemas.openxmlformats.org/officeDocument/2006/relationships/image" Target="../media/image40.png"/><Relationship Id="rId14" Type="http://schemas.openxmlformats.org/officeDocument/2006/relationships/hyperlink" Target="http://www.telenor.b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48.png"/><Relationship Id="rId5" Type="http://schemas.openxmlformats.org/officeDocument/2006/relationships/hyperlink" Target="https://www.facebook.com/SoftwareUniversity" TargetMode="External"/><Relationship Id="rId10" Type="http://schemas.openxmlformats.org/officeDocument/2006/relationships/image" Target="../media/image47.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ulpjs.com/" TargetMode="External"/><Relationship Id="rId7" Type="http://schemas.openxmlformats.org/officeDocument/2006/relationships/image" Target="../media/image19.png"/><Relationship Id="rId2" Type="http://schemas.openxmlformats.org/officeDocument/2006/relationships/hyperlink" Target="http://gruntjs.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hyperlink" Target="https://webpack.github.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670235"/>
            <a:ext cx="8125251" cy="1171552"/>
          </a:xfrm>
        </p:spPr>
        <p:txBody>
          <a:bodyPr>
            <a:normAutofit/>
          </a:bodyPr>
          <a:lstStyle/>
          <a:p>
            <a:r>
              <a:rPr lang="en-US" dirty="0"/>
              <a:t>JS Tools and Libraries</a:t>
            </a:r>
          </a:p>
        </p:txBody>
      </p:sp>
      <p:sp>
        <p:nvSpPr>
          <p:cNvPr id="6" name="Subtitle 5"/>
          <p:cNvSpPr>
            <a:spLocks noGrp="1"/>
          </p:cNvSpPr>
          <p:nvPr>
            <p:ph type="subTitle" idx="1"/>
          </p:nvPr>
        </p:nvSpPr>
        <p:spPr>
          <a:xfrm>
            <a:off x="3198812" y="1861266"/>
            <a:ext cx="8277651" cy="1262934"/>
          </a:xfrm>
        </p:spPr>
        <p:txBody>
          <a:bodyPr>
            <a:normAutofit/>
          </a:bodyPr>
          <a:lstStyle/>
          <a:p>
            <a:r>
              <a:rPr lang="en-US" sz="3600" dirty="0"/>
              <a:t>Build Tools,</a:t>
            </a:r>
          </a:p>
          <a:p>
            <a:r>
              <a:rPr lang="en-US" sz="3600" noProof="1"/>
              <a:t>ESLint</a:t>
            </a:r>
            <a:r>
              <a:rPr lang="en-US" sz="3600" dirty="0"/>
              <a:t>, </a:t>
            </a:r>
            <a:r>
              <a:rPr lang="en-US" sz="3600" noProof="1"/>
              <a:t>ElectronJS</a:t>
            </a:r>
            <a:r>
              <a:rPr lang="en-US" sz="3600" dirty="0"/>
              <a:t>, </a:t>
            </a:r>
            <a:r>
              <a:rPr lang="en-US" sz="3600" noProof="1"/>
              <a:t>Lodash</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08412" y="3811842"/>
            <a:ext cx="2133598" cy="2341486"/>
          </a:xfrm>
          <a:prstGeom prst="rect">
            <a:avLst/>
          </a:prstGeom>
        </p:spPr>
      </p:pic>
      <p:sp>
        <p:nvSpPr>
          <p:cNvPr id="15" name="TextBox 14"/>
          <p:cNvSpPr txBox="1"/>
          <p:nvPr/>
        </p:nvSpPr>
        <p:spPr>
          <a:xfrm rot="986296">
            <a:off x="5440339" y="3821087"/>
            <a:ext cx="1208023"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JS Tools</a:t>
            </a:r>
          </a:p>
        </p:txBody>
      </p:sp>
      <p:grpSp>
        <p:nvGrpSpPr>
          <p:cNvPr id="2" name="Group 1"/>
          <p:cNvGrpSpPr/>
          <p:nvPr/>
        </p:nvGrpSpPr>
        <p:grpSpPr>
          <a:xfrm>
            <a:off x="7466012" y="3136274"/>
            <a:ext cx="3974893" cy="3264526"/>
            <a:chOff x="8050010" y="2961793"/>
            <a:chExt cx="3974893" cy="3264526"/>
          </a:xfrm>
        </p:grpSpPr>
        <p:pic>
          <p:nvPicPr>
            <p:cNvPr id="18" name="Picture 14" descr="Резултат с изображение за lodas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7621" y="4995102"/>
              <a:ext cx="3033801" cy="12312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Резултат с изображение за webpack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91119" y="4207906"/>
              <a:ext cx="1733784" cy="173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Резултат с изображение за electron js logo transparen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9217158" y="3573970"/>
              <a:ext cx="1524001" cy="1556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Резултат с изображение за eslin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976829">
              <a:off x="8050010" y="2961793"/>
              <a:ext cx="1422789" cy="1422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Gulp</a:t>
            </a:r>
          </a:p>
        </p:txBody>
      </p:sp>
      <p:sp>
        <p:nvSpPr>
          <p:cNvPr id="3" name="Content Placeholder 2"/>
          <p:cNvSpPr>
            <a:spLocks noGrp="1"/>
          </p:cNvSpPr>
          <p:nvPr>
            <p:ph type="body" idx="1"/>
          </p:nvPr>
        </p:nvSpPr>
        <p:spPr/>
        <p:txBody>
          <a:bodyPr/>
          <a:lstStyle/>
          <a:p>
            <a:r>
              <a:rPr lang="en-US" dirty="0"/>
              <a:t>Automate Workflow</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10</a:t>
            </a:fld>
            <a:endParaRPr lang="en-US" dirty="0"/>
          </a:p>
        </p:txBody>
      </p:sp>
      <p:pic>
        <p:nvPicPr>
          <p:cNvPr id="4100" name="Picture 4" descr="Резултат с изображение за gu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2" y="1219200"/>
            <a:ext cx="5943599" cy="348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2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Контейнер за съдържание 2"/>
          <p:cNvSpPr>
            <a:spLocks noGrp="1"/>
          </p:cNvSpPr>
          <p:nvPr>
            <p:ph idx="1"/>
          </p:nvPr>
        </p:nvSpPr>
        <p:spPr/>
        <p:txBody>
          <a:bodyPr/>
          <a:lstStyle/>
          <a:p>
            <a:r>
              <a:rPr lang="en-US" dirty="0">
                <a:solidFill>
                  <a:schemeClr val="tx2">
                    <a:lumMod val="75000"/>
                  </a:schemeClr>
                </a:solidFill>
              </a:rPr>
              <a:t>Gulp</a:t>
            </a:r>
            <a:r>
              <a:rPr lang="en-US" dirty="0"/>
              <a:t> is basically same as Grunt but </a:t>
            </a:r>
            <a:r>
              <a:rPr lang="en-US" dirty="0">
                <a:solidFill>
                  <a:schemeClr val="tx2">
                    <a:lumMod val="75000"/>
                  </a:schemeClr>
                </a:solidFill>
              </a:rPr>
              <a:t>simpler</a:t>
            </a:r>
            <a:r>
              <a:rPr lang="en-US" dirty="0"/>
              <a:t> and </a:t>
            </a:r>
            <a:r>
              <a:rPr lang="en-US" dirty="0">
                <a:solidFill>
                  <a:schemeClr val="tx2">
                    <a:lumMod val="75000"/>
                  </a:schemeClr>
                </a:solidFill>
              </a:rPr>
              <a:t>faster</a:t>
            </a:r>
          </a:p>
          <a:p>
            <a:r>
              <a:rPr lang="en-US" dirty="0"/>
              <a:t>Installing</a:t>
            </a:r>
          </a:p>
          <a:p>
            <a:pPr lvl="1"/>
            <a:r>
              <a:rPr lang="en-US" dirty="0"/>
              <a:t>First install the </a:t>
            </a:r>
            <a:r>
              <a:rPr lang="en-US" dirty="0">
                <a:solidFill>
                  <a:schemeClr val="tx2">
                    <a:lumMod val="75000"/>
                  </a:schemeClr>
                </a:solidFill>
              </a:rPr>
              <a:t>Gulp</a:t>
            </a:r>
            <a:r>
              <a:rPr lang="en-US" dirty="0"/>
              <a:t> </a:t>
            </a:r>
            <a:r>
              <a:rPr lang="en-US" dirty="0">
                <a:solidFill>
                  <a:schemeClr val="tx2">
                    <a:lumMod val="75000"/>
                  </a:schemeClr>
                </a:solidFill>
              </a:rPr>
              <a:t>CLI</a:t>
            </a:r>
            <a:endParaRPr lang="en-US" dirty="0"/>
          </a:p>
          <a:p>
            <a:pPr marL="377887" lvl="1" indent="0">
              <a:buNone/>
            </a:pPr>
            <a:endParaRPr lang="en-US" dirty="0"/>
          </a:p>
          <a:p>
            <a:pPr lvl="1"/>
            <a:r>
              <a:rPr lang="en-US" dirty="0"/>
              <a:t>Than the </a:t>
            </a:r>
            <a:r>
              <a:rPr lang="en-US" dirty="0">
                <a:solidFill>
                  <a:schemeClr val="tx2">
                    <a:lumMod val="75000"/>
                  </a:schemeClr>
                </a:solidFill>
              </a:rPr>
              <a:t>Gulp</a:t>
            </a:r>
            <a:r>
              <a:rPr lang="en-US" dirty="0"/>
              <a:t> itself</a:t>
            </a:r>
          </a:p>
          <a:p>
            <a:pPr marL="0" indent="0">
              <a:buNone/>
            </a:pPr>
            <a:endParaRPr lang="en-US" dirty="0"/>
          </a:p>
          <a:p>
            <a:r>
              <a:rPr lang="en-US" dirty="0"/>
              <a:t>You may download additional </a:t>
            </a:r>
            <a:r>
              <a:rPr lang="en-US" dirty="0">
                <a:solidFill>
                  <a:schemeClr val="tx2">
                    <a:lumMod val="75000"/>
                  </a:schemeClr>
                </a:solidFill>
              </a:rPr>
              <a:t>plugins</a:t>
            </a:r>
            <a:r>
              <a:rPr lang="en-US" dirty="0"/>
              <a:t> in order to minify/</a:t>
            </a:r>
            <a:r>
              <a:rPr lang="en-US" noProof="1"/>
              <a:t>concat</a:t>
            </a:r>
            <a:r>
              <a:rPr lang="en-US" dirty="0"/>
              <a:t> files (same as “Grunt”)</a:t>
            </a:r>
          </a:p>
        </p:txBody>
      </p:sp>
      <p:sp>
        <p:nvSpPr>
          <p:cNvPr id="4" name="Заглавие 3"/>
          <p:cNvSpPr>
            <a:spLocks noGrp="1"/>
          </p:cNvSpPr>
          <p:nvPr>
            <p:ph type="title"/>
          </p:nvPr>
        </p:nvSpPr>
        <p:spPr/>
        <p:txBody>
          <a:bodyPr/>
          <a:lstStyle/>
          <a:p>
            <a:r>
              <a:rPr lang="en-US" dirty="0"/>
              <a:t>Gulp</a:t>
            </a:r>
          </a:p>
        </p:txBody>
      </p:sp>
      <p:sp>
        <p:nvSpPr>
          <p:cNvPr id="5" name="Rectangle 3"/>
          <p:cNvSpPr>
            <a:spLocks noChangeArrowheads="1"/>
          </p:cNvSpPr>
          <p:nvPr/>
        </p:nvSpPr>
        <p:spPr bwMode="auto">
          <a:xfrm>
            <a:off x="1749900" y="314752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4572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294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Gulp</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12</a:t>
            </a:fld>
            <a:endParaRPr lang="en-US" dirty="0"/>
          </a:p>
        </p:txBody>
      </p:sp>
      <p:pic>
        <p:nvPicPr>
          <p:cNvPr id="9222" name="Picture 6"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2" y="1828800"/>
            <a:ext cx="422910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4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Webpack</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A Wicked Smart Module Bundler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13</a:t>
            </a:fld>
            <a:endParaRPr lang="en-US" dirty="0"/>
          </a:p>
        </p:txBody>
      </p:sp>
      <p:pic>
        <p:nvPicPr>
          <p:cNvPr id="5122"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4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One of the newest tools, combining </a:t>
            </a:r>
            <a:r>
              <a:rPr lang="en-US" dirty="0">
                <a:solidFill>
                  <a:schemeClr val="tx2">
                    <a:lumMod val="75000"/>
                  </a:schemeClr>
                </a:solidFill>
              </a:rPr>
              <a:t>build</a:t>
            </a:r>
            <a:r>
              <a:rPr lang="en-US" dirty="0"/>
              <a:t> steps and </a:t>
            </a:r>
            <a:r>
              <a:rPr lang="en-US" dirty="0">
                <a:solidFill>
                  <a:schemeClr val="tx2">
                    <a:lumMod val="75000"/>
                  </a:schemeClr>
                </a:solidFill>
              </a:rPr>
              <a:t>bundling</a:t>
            </a:r>
          </a:p>
          <a:p>
            <a:pPr lvl="1"/>
            <a:r>
              <a:rPr lang="en-US" dirty="0"/>
              <a:t>Supports dependency management</a:t>
            </a:r>
          </a:p>
          <a:p>
            <a:pPr lvl="1"/>
            <a:r>
              <a:rPr lang="en-US" dirty="0"/>
              <a:t>Can load any 3</a:t>
            </a:r>
            <a:r>
              <a:rPr lang="en-US" baseline="30000" dirty="0"/>
              <a:t>rd</a:t>
            </a:r>
            <a:r>
              <a:rPr lang="en-US" dirty="0"/>
              <a:t> party library as a module</a:t>
            </a:r>
          </a:p>
          <a:p>
            <a:pPr lvl="1"/>
            <a:r>
              <a:rPr lang="en-US" dirty="0"/>
              <a:t>Comes with it's own development server</a:t>
            </a:r>
          </a:p>
          <a:p>
            <a:pPr lvl="1"/>
            <a:r>
              <a:rPr lang="en-US" dirty="0"/>
              <a:t>Code splitting and loading as needed</a:t>
            </a:r>
          </a:p>
        </p:txBody>
      </p:sp>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Заглавие 3"/>
          <p:cNvSpPr>
            <a:spLocks noGrp="1"/>
          </p:cNvSpPr>
          <p:nvPr>
            <p:ph type="title"/>
          </p:nvPr>
        </p:nvSpPr>
        <p:spPr/>
        <p:txBody>
          <a:bodyPr/>
          <a:lstStyle/>
          <a:p>
            <a:r>
              <a:rPr lang="en-US" noProof="1"/>
              <a:t>What is Webpack?</a:t>
            </a:r>
          </a:p>
        </p:txBody>
      </p:sp>
      <p:pic>
        <p:nvPicPr>
          <p:cNvPr id="74"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59" y="2535991"/>
            <a:ext cx="2940105" cy="2940105"/>
          </a:xfrm>
          <a:prstGeom prst="rect">
            <a:avLst/>
          </a:prstGeom>
          <a:noFill/>
          <a:extLst>
            <a:ext uri="{909E8E84-426E-40DD-AFC4-6F175D3DCCD1}">
              <a14:hiddenFill xmlns:a14="http://schemas.microsoft.com/office/drawing/2010/main">
                <a:solidFill>
                  <a:srgbClr val="FFFFFF"/>
                </a:solidFill>
              </a14:hiddenFill>
            </a:ext>
          </a:extLst>
        </p:spPr>
      </p:pic>
      <p:sp>
        <p:nvSpPr>
          <p:cNvPr id="104" name="Arrow: Right 103"/>
          <p:cNvSpPr/>
          <p:nvPr/>
        </p:nvSpPr>
        <p:spPr>
          <a:xfrm>
            <a:off x="2443359" y="497063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70" name="Group 7169"/>
          <p:cNvGrpSpPr/>
          <p:nvPr/>
        </p:nvGrpSpPr>
        <p:grpSpPr>
          <a:xfrm>
            <a:off x="898958" y="4512054"/>
            <a:ext cx="1298802" cy="990600"/>
            <a:chOff x="724752" y="4544480"/>
            <a:chExt cx="1526343" cy="1164146"/>
          </a:xfrm>
        </p:grpSpPr>
        <p:pic>
          <p:nvPicPr>
            <p:cNvPr id="7169" name="Picture 7168"/>
            <p:cNvPicPr>
              <a:picLocks noChangeAspect="1"/>
            </p:cNvPicPr>
            <p:nvPr/>
          </p:nvPicPr>
          <p:blipFill>
            <a:blip r:embed="rId3"/>
            <a:stretch>
              <a:fillRect/>
            </a:stretch>
          </p:blipFill>
          <p:spPr>
            <a:xfrm>
              <a:off x="1333088" y="4544480"/>
              <a:ext cx="457240" cy="542591"/>
            </a:xfrm>
            <a:prstGeom prst="rect">
              <a:avLst/>
            </a:prstGeom>
          </p:spPr>
        </p:pic>
        <p:pic>
          <p:nvPicPr>
            <p:cNvPr id="114" name="Picture 113"/>
            <p:cNvPicPr>
              <a:picLocks noChangeAspect="1"/>
            </p:cNvPicPr>
            <p:nvPr/>
          </p:nvPicPr>
          <p:blipFill>
            <a:blip r:embed="rId3"/>
            <a:stretch>
              <a:fillRect/>
            </a:stretch>
          </p:blipFill>
          <p:spPr>
            <a:xfrm>
              <a:off x="1030896" y="4792472"/>
              <a:ext cx="457240" cy="542591"/>
            </a:xfrm>
            <a:prstGeom prst="rect">
              <a:avLst/>
            </a:prstGeom>
          </p:spPr>
        </p:pic>
        <p:pic>
          <p:nvPicPr>
            <p:cNvPr id="115" name="Picture 114"/>
            <p:cNvPicPr>
              <a:picLocks noChangeAspect="1"/>
            </p:cNvPicPr>
            <p:nvPr/>
          </p:nvPicPr>
          <p:blipFill>
            <a:blip r:embed="rId3"/>
            <a:stretch>
              <a:fillRect/>
            </a:stretch>
          </p:blipFill>
          <p:spPr>
            <a:xfrm>
              <a:off x="724752" y="5040464"/>
              <a:ext cx="457240" cy="542591"/>
            </a:xfrm>
            <a:prstGeom prst="rect">
              <a:avLst/>
            </a:prstGeom>
          </p:spPr>
        </p:pic>
        <p:pic>
          <p:nvPicPr>
            <p:cNvPr id="116" name="Picture 115"/>
            <p:cNvPicPr>
              <a:picLocks noChangeAspect="1"/>
            </p:cNvPicPr>
            <p:nvPr/>
          </p:nvPicPr>
          <p:blipFill>
            <a:blip r:embed="rId3"/>
            <a:stretch>
              <a:fillRect/>
            </a:stretch>
          </p:blipFill>
          <p:spPr>
            <a:xfrm>
              <a:off x="1793855" y="4872955"/>
              <a:ext cx="457240" cy="542591"/>
            </a:xfrm>
            <a:prstGeom prst="rect">
              <a:avLst/>
            </a:prstGeom>
          </p:spPr>
        </p:pic>
        <p:pic>
          <p:nvPicPr>
            <p:cNvPr id="117" name="Picture 116"/>
            <p:cNvPicPr>
              <a:picLocks noChangeAspect="1"/>
            </p:cNvPicPr>
            <p:nvPr/>
          </p:nvPicPr>
          <p:blipFill>
            <a:blip r:embed="rId3"/>
            <a:stretch>
              <a:fillRect/>
            </a:stretch>
          </p:blipFill>
          <p:spPr>
            <a:xfrm>
              <a:off x="1488042" y="5166035"/>
              <a:ext cx="457240" cy="542591"/>
            </a:xfrm>
            <a:prstGeom prst="rect">
              <a:avLst/>
            </a:prstGeom>
          </p:spPr>
        </p:pic>
      </p:grpSp>
      <p:grpSp>
        <p:nvGrpSpPr>
          <p:cNvPr id="7172" name="Group 7171"/>
          <p:cNvGrpSpPr/>
          <p:nvPr/>
        </p:nvGrpSpPr>
        <p:grpSpPr>
          <a:xfrm>
            <a:off x="994390" y="5630031"/>
            <a:ext cx="1115299" cy="972614"/>
            <a:chOff x="421449" y="5510506"/>
            <a:chExt cx="1363860" cy="1189375"/>
          </a:xfrm>
        </p:grpSpPr>
        <p:pic>
          <p:nvPicPr>
            <p:cNvPr id="7171" name="Picture 7170"/>
            <p:cNvPicPr>
              <a:picLocks noChangeAspect="1"/>
            </p:cNvPicPr>
            <p:nvPr/>
          </p:nvPicPr>
          <p:blipFill>
            <a:blip r:embed="rId4"/>
            <a:stretch>
              <a:fillRect/>
            </a:stretch>
          </p:blipFill>
          <p:spPr>
            <a:xfrm>
              <a:off x="937762" y="5510506"/>
              <a:ext cx="609653" cy="548688"/>
            </a:xfrm>
            <a:prstGeom prst="rect">
              <a:avLst/>
            </a:prstGeom>
          </p:spPr>
        </p:pic>
        <p:pic>
          <p:nvPicPr>
            <p:cNvPr id="123" name="Picture 122"/>
            <p:cNvPicPr>
              <a:picLocks noChangeAspect="1"/>
            </p:cNvPicPr>
            <p:nvPr/>
          </p:nvPicPr>
          <p:blipFill>
            <a:blip r:embed="rId4"/>
            <a:stretch>
              <a:fillRect/>
            </a:stretch>
          </p:blipFill>
          <p:spPr>
            <a:xfrm>
              <a:off x="421449" y="5882490"/>
              <a:ext cx="609653" cy="548688"/>
            </a:xfrm>
            <a:prstGeom prst="rect">
              <a:avLst/>
            </a:prstGeom>
          </p:spPr>
        </p:pic>
        <p:pic>
          <p:nvPicPr>
            <p:cNvPr id="124" name="Picture 123"/>
            <p:cNvPicPr>
              <a:picLocks noChangeAspect="1"/>
            </p:cNvPicPr>
            <p:nvPr/>
          </p:nvPicPr>
          <p:blipFill>
            <a:blip r:embed="rId4"/>
            <a:stretch>
              <a:fillRect/>
            </a:stretch>
          </p:blipFill>
          <p:spPr>
            <a:xfrm>
              <a:off x="1175656" y="6151193"/>
              <a:ext cx="609653" cy="548688"/>
            </a:xfrm>
            <a:prstGeom prst="rect">
              <a:avLst/>
            </a:prstGeom>
          </p:spPr>
        </p:pic>
      </p:grpSp>
      <p:sp>
        <p:nvSpPr>
          <p:cNvPr id="126" name="Arrow: Right 125"/>
          <p:cNvSpPr/>
          <p:nvPr/>
        </p:nvSpPr>
        <p:spPr>
          <a:xfrm>
            <a:off x="2443359" y="596242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27" name="Picture 126"/>
          <p:cNvPicPr>
            <a:picLocks noChangeAspect="1"/>
          </p:cNvPicPr>
          <p:nvPr/>
        </p:nvPicPr>
        <p:blipFill>
          <a:blip r:embed="rId4"/>
          <a:stretch>
            <a:fillRect/>
          </a:stretch>
        </p:blipFill>
        <p:spPr>
          <a:xfrm>
            <a:off x="4038340" y="5865078"/>
            <a:ext cx="609653" cy="548688"/>
          </a:xfrm>
          <a:prstGeom prst="rect">
            <a:avLst/>
          </a:prstGeom>
        </p:spPr>
      </p:pic>
      <p:pic>
        <p:nvPicPr>
          <p:cNvPr id="128" name="Picture 127"/>
          <p:cNvPicPr>
            <a:picLocks noChangeAspect="1"/>
          </p:cNvPicPr>
          <p:nvPr/>
        </p:nvPicPr>
        <p:blipFill>
          <a:blip r:embed="rId3"/>
          <a:stretch>
            <a:fillRect/>
          </a:stretch>
        </p:blipFill>
        <p:spPr>
          <a:xfrm>
            <a:off x="4114546" y="4853212"/>
            <a:ext cx="457240" cy="542591"/>
          </a:xfrm>
          <a:prstGeom prst="rect">
            <a:avLst/>
          </a:prstGeom>
        </p:spPr>
      </p:pic>
      <p:sp>
        <p:nvSpPr>
          <p:cNvPr id="129" name="Arrow: Right 128"/>
          <p:cNvSpPr/>
          <p:nvPr/>
        </p:nvSpPr>
        <p:spPr>
          <a:xfrm rot="1053432">
            <a:off x="4731127" y="5074253"/>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0" name="Arrow: Right 129"/>
          <p:cNvSpPr/>
          <p:nvPr/>
        </p:nvSpPr>
        <p:spPr>
          <a:xfrm rot="20546568" flipV="1">
            <a:off x="4731127" y="587491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31" name="Group 130"/>
          <p:cNvGrpSpPr/>
          <p:nvPr/>
        </p:nvGrpSpPr>
        <p:grpSpPr>
          <a:xfrm>
            <a:off x="6210437" y="4958110"/>
            <a:ext cx="1327152" cy="1317938"/>
            <a:chOff x="4035148" y="2209800"/>
            <a:chExt cx="537128" cy="533400"/>
          </a:xfrm>
        </p:grpSpPr>
        <p:sp>
          <p:nvSpPr>
            <p:cNvPr id="132" name="Rectangle: Folded Corner 131"/>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3" name="TextBox 132"/>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37329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a:xfrm>
            <a:off x="188815" y="40341"/>
            <a:ext cx="9577597" cy="1110780"/>
          </a:xfrm>
        </p:spPr>
        <p:txBody>
          <a:bodyPr/>
          <a:lstStyle/>
          <a:p>
            <a:r>
              <a:rPr lang="en-US" noProof="1"/>
              <a:t>Webpack</a:t>
            </a:r>
            <a:r>
              <a:rPr lang="en-US" dirty="0"/>
              <a:t> Build Process</a:t>
            </a:r>
          </a:p>
        </p:txBody>
      </p:sp>
      <p:grpSp>
        <p:nvGrpSpPr>
          <p:cNvPr id="112" name="Group 111"/>
          <p:cNvGrpSpPr/>
          <p:nvPr/>
        </p:nvGrpSpPr>
        <p:grpSpPr>
          <a:xfrm>
            <a:off x="4151312" y="3660576"/>
            <a:ext cx="1104900" cy="1140024"/>
            <a:chOff x="1903412" y="3796518"/>
            <a:chExt cx="1104900" cy="1140024"/>
          </a:xfrm>
        </p:grpSpPr>
        <p:grpSp>
          <p:nvGrpSpPr>
            <p:cNvPr id="17" name="Group 16"/>
            <p:cNvGrpSpPr/>
            <p:nvPr/>
          </p:nvGrpSpPr>
          <p:grpSpPr>
            <a:xfrm>
              <a:off x="1903412" y="3796518"/>
              <a:ext cx="609600" cy="533400"/>
              <a:chOff x="3998912" y="2209800"/>
              <a:chExt cx="609600" cy="533400"/>
            </a:xfrm>
          </p:grpSpPr>
          <p:sp>
            <p:nvSpPr>
              <p:cNvPr id="18" name="Rectangle: Folded Corner 17"/>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18"/>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78" name="Group 77"/>
            <p:cNvGrpSpPr/>
            <p:nvPr/>
          </p:nvGrpSpPr>
          <p:grpSpPr>
            <a:xfrm>
              <a:off x="2151062" y="4099830"/>
              <a:ext cx="609600" cy="533400"/>
              <a:chOff x="3998912" y="2209800"/>
              <a:chExt cx="609600" cy="533400"/>
            </a:xfrm>
          </p:grpSpPr>
          <p:sp>
            <p:nvSpPr>
              <p:cNvPr id="79" name="Rectangle: Folded Corner 78"/>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0" name="TextBox 79"/>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81" name="Group 80"/>
            <p:cNvGrpSpPr/>
            <p:nvPr/>
          </p:nvGrpSpPr>
          <p:grpSpPr>
            <a:xfrm>
              <a:off x="2398712" y="4403142"/>
              <a:ext cx="609600" cy="533400"/>
              <a:chOff x="3998912" y="2209800"/>
              <a:chExt cx="609600" cy="533400"/>
            </a:xfrm>
          </p:grpSpPr>
          <p:sp>
            <p:nvSpPr>
              <p:cNvPr id="82" name="Rectangle: Folded Corner 8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3" name="TextBox 8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11" name="Group 110"/>
          <p:cNvGrpSpPr/>
          <p:nvPr/>
        </p:nvGrpSpPr>
        <p:grpSpPr>
          <a:xfrm>
            <a:off x="3160713" y="1581017"/>
            <a:ext cx="2095499" cy="1641150"/>
            <a:chOff x="1293812" y="1581017"/>
            <a:chExt cx="2095499" cy="1641150"/>
          </a:xfrm>
        </p:grpSpPr>
        <p:grpSp>
          <p:nvGrpSpPr>
            <p:cNvPr id="5" name="Group 4"/>
            <p:cNvGrpSpPr/>
            <p:nvPr/>
          </p:nvGrpSpPr>
          <p:grpSpPr>
            <a:xfrm>
              <a:off x="2093912" y="1581017"/>
              <a:ext cx="457200" cy="533400"/>
              <a:chOff x="4075112" y="2209800"/>
              <a:chExt cx="457200" cy="533400"/>
            </a:xfrm>
          </p:grpSpPr>
          <p:sp>
            <p:nvSpPr>
              <p:cNvPr id="6" name="Rectangle: Folded Corner 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7" name="Group 26"/>
            <p:cNvGrpSpPr/>
            <p:nvPr/>
          </p:nvGrpSpPr>
          <p:grpSpPr>
            <a:xfrm>
              <a:off x="1293812" y="1581017"/>
              <a:ext cx="457200" cy="533400"/>
              <a:chOff x="4075112" y="2209800"/>
              <a:chExt cx="457200" cy="533400"/>
            </a:xfrm>
          </p:grpSpPr>
          <p:sp>
            <p:nvSpPr>
              <p:cNvPr id="28" name="Rectangle: Folded Corner 27"/>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39" name="Group 38"/>
            <p:cNvGrpSpPr/>
            <p:nvPr/>
          </p:nvGrpSpPr>
          <p:grpSpPr>
            <a:xfrm>
              <a:off x="2932111" y="1581017"/>
              <a:ext cx="457200" cy="533400"/>
              <a:chOff x="4075112" y="2209800"/>
              <a:chExt cx="457200" cy="533400"/>
            </a:xfrm>
          </p:grpSpPr>
          <p:sp>
            <p:nvSpPr>
              <p:cNvPr id="40" name="Rectangle: Folded Corner 39"/>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2" name="Group 41"/>
            <p:cNvGrpSpPr/>
            <p:nvPr/>
          </p:nvGrpSpPr>
          <p:grpSpPr>
            <a:xfrm>
              <a:off x="2093912" y="2688767"/>
              <a:ext cx="457200" cy="533400"/>
              <a:chOff x="4075112" y="2209800"/>
              <a:chExt cx="457200" cy="533400"/>
            </a:xfrm>
          </p:grpSpPr>
          <p:sp>
            <p:nvSpPr>
              <p:cNvPr id="43" name="Rectangle: Folded Corner 42"/>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TextBox 43"/>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5" name="Group 44"/>
            <p:cNvGrpSpPr/>
            <p:nvPr/>
          </p:nvGrpSpPr>
          <p:grpSpPr>
            <a:xfrm>
              <a:off x="1293812" y="2688767"/>
              <a:ext cx="457200" cy="533400"/>
              <a:chOff x="4075112" y="2209800"/>
              <a:chExt cx="457200" cy="533400"/>
            </a:xfrm>
          </p:grpSpPr>
          <p:sp>
            <p:nvSpPr>
              <p:cNvPr id="46" name="Rectangle: Folded Corner 4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TextBox 4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8" name="Group 47"/>
            <p:cNvGrpSpPr/>
            <p:nvPr/>
          </p:nvGrpSpPr>
          <p:grpSpPr>
            <a:xfrm>
              <a:off x="2932111" y="2688767"/>
              <a:ext cx="457200" cy="533400"/>
              <a:chOff x="4075112" y="2209800"/>
              <a:chExt cx="457200" cy="533400"/>
            </a:xfrm>
          </p:grpSpPr>
          <p:sp>
            <p:nvSpPr>
              <p:cNvPr id="49" name="Rectangle: Folded Corner 48"/>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0" name="TextBox 49"/>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cxnSp>
          <p:nvCxnSpPr>
            <p:cNvPr id="85" name="Straight Arrow Connector 84"/>
            <p:cNvCxnSpPr>
              <a:cxnSpLocks/>
            </p:cNvCxnSpPr>
            <p:nvPr/>
          </p:nvCxnSpPr>
          <p:spPr>
            <a:xfrm>
              <a:off x="1522412" y="2190617"/>
              <a:ext cx="0" cy="476383"/>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9" idx="3"/>
              <a:endCxn id="7" idx="1"/>
            </p:cNvCxnSpPr>
            <p:nvPr/>
          </p:nvCxnSpPr>
          <p:spPr>
            <a:xfrm>
              <a:off x="1751012" y="1887306"/>
              <a:ext cx="342900"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a:off x="1751011" y="2151028"/>
              <a:ext cx="342901" cy="498215"/>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2551110" y="2151028"/>
              <a:ext cx="381000" cy="498214"/>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flipV="1">
              <a:off x="2551110" y="2151028"/>
              <a:ext cx="381000" cy="498215"/>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60711" y="2133600"/>
              <a:ext cx="0" cy="49815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4" idx="3"/>
              <a:endCxn id="50" idx="1"/>
            </p:cNvCxnSpPr>
            <p:nvPr/>
          </p:nvCxnSpPr>
          <p:spPr>
            <a:xfrm>
              <a:off x="2551112"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736723"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588" y="1817403"/>
            <a:ext cx="3162496" cy="1077218"/>
          </a:xfrm>
          <a:prstGeom prst="rect">
            <a:avLst/>
          </a:prstGeom>
          <a:noFill/>
        </p:spPr>
        <p:txBody>
          <a:bodyPr wrap="square" rtlCol="0">
            <a:spAutoFit/>
          </a:bodyPr>
          <a:lstStyle/>
          <a:p>
            <a:pPr algn="ctr"/>
            <a:r>
              <a:rPr lang="en-US" sz="3200" dirty="0"/>
              <a:t>JS modules with dependencies</a:t>
            </a:r>
          </a:p>
        </p:txBody>
      </p:sp>
      <p:sp>
        <p:nvSpPr>
          <p:cNvPr id="114" name="TextBox 113"/>
          <p:cNvSpPr txBox="1"/>
          <p:nvPr/>
        </p:nvSpPr>
        <p:spPr>
          <a:xfrm>
            <a:off x="74709" y="3879440"/>
            <a:ext cx="3009902" cy="584775"/>
          </a:xfrm>
          <a:prstGeom prst="rect">
            <a:avLst/>
          </a:prstGeom>
          <a:noFill/>
        </p:spPr>
        <p:txBody>
          <a:bodyPr wrap="square" rtlCol="0">
            <a:spAutoFit/>
          </a:bodyPr>
          <a:lstStyle/>
          <a:p>
            <a:pPr algn="ctr"/>
            <a:r>
              <a:rPr lang="en-US" sz="3200" dirty="0"/>
              <a:t>Stylesheets</a:t>
            </a:r>
          </a:p>
        </p:txBody>
      </p:sp>
      <p:sp>
        <p:nvSpPr>
          <p:cNvPr id="115" name="TextBox 114"/>
          <p:cNvSpPr txBox="1"/>
          <p:nvPr/>
        </p:nvSpPr>
        <p:spPr>
          <a:xfrm>
            <a:off x="74709" y="5117396"/>
            <a:ext cx="3009902" cy="1077218"/>
          </a:xfrm>
          <a:prstGeom prst="rect">
            <a:avLst/>
          </a:prstGeom>
          <a:noFill/>
        </p:spPr>
        <p:txBody>
          <a:bodyPr wrap="square" rtlCol="0">
            <a:spAutoFit/>
          </a:bodyPr>
          <a:lstStyle/>
          <a:p>
            <a:pPr algn="ctr"/>
            <a:r>
              <a:rPr lang="en-US" sz="3200" dirty="0"/>
              <a:t>Images and other assets</a:t>
            </a:r>
          </a:p>
        </p:txBody>
      </p:sp>
      <p:grpSp>
        <p:nvGrpSpPr>
          <p:cNvPr id="116" name="Group 115"/>
          <p:cNvGrpSpPr/>
          <p:nvPr/>
        </p:nvGrpSpPr>
        <p:grpSpPr>
          <a:xfrm>
            <a:off x="3160713" y="3617948"/>
            <a:ext cx="1104900" cy="1140024"/>
            <a:chOff x="1903412" y="3796518"/>
            <a:chExt cx="1104900" cy="1140024"/>
          </a:xfrm>
        </p:grpSpPr>
        <p:grpSp>
          <p:nvGrpSpPr>
            <p:cNvPr id="117" name="Group 116"/>
            <p:cNvGrpSpPr/>
            <p:nvPr/>
          </p:nvGrpSpPr>
          <p:grpSpPr>
            <a:xfrm>
              <a:off x="1903412" y="3796518"/>
              <a:ext cx="609600" cy="533400"/>
              <a:chOff x="3998912" y="2209800"/>
              <a:chExt cx="609600" cy="533400"/>
            </a:xfrm>
          </p:grpSpPr>
          <p:sp>
            <p:nvSpPr>
              <p:cNvPr id="124" name="Rectangle: Folded Corner 123"/>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5" name="TextBox 124"/>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8" name="Group 117"/>
            <p:cNvGrpSpPr/>
            <p:nvPr/>
          </p:nvGrpSpPr>
          <p:grpSpPr>
            <a:xfrm>
              <a:off x="2151062" y="4099830"/>
              <a:ext cx="609600" cy="533400"/>
              <a:chOff x="3998912" y="2209800"/>
              <a:chExt cx="609600" cy="533400"/>
            </a:xfrm>
          </p:grpSpPr>
          <p:sp>
            <p:nvSpPr>
              <p:cNvPr id="122" name="Rectangle: Folded Corner 12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3" name="TextBox 12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9" name="Group 118"/>
            <p:cNvGrpSpPr/>
            <p:nvPr/>
          </p:nvGrpSpPr>
          <p:grpSpPr>
            <a:xfrm>
              <a:off x="2398712" y="4403142"/>
              <a:ext cx="609600" cy="533400"/>
              <a:chOff x="3998912" y="2209800"/>
              <a:chExt cx="609600" cy="533400"/>
            </a:xfrm>
          </p:grpSpPr>
          <p:sp>
            <p:nvSpPr>
              <p:cNvPr id="120" name="Rectangle: Folded Corner 119"/>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1" name="TextBox 120"/>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64" name="Group 163"/>
          <p:cNvGrpSpPr/>
          <p:nvPr/>
        </p:nvGrpSpPr>
        <p:grpSpPr>
          <a:xfrm>
            <a:off x="3255964" y="5393678"/>
            <a:ext cx="1866897" cy="533400"/>
            <a:chOff x="4094163" y="5098346"/>
            <a:chExt cx="1866897" cy="533400"/>
          </a:xfrm>
        </p:grpSpPr>
        <p:grpSp>
          <p:nvGrpSpPr>
            <p:cNvPr id="130" name="Group 129"/>
            <p:cNvGrpSpPr/>
            <p:nvPr/>
          </p:nvGrpSpPr>
          <p:grpSpPr>
            <a:xfrm>
              <a:off x="4094163" y="5098346"/>
              <a:ext cx="609600" cy="533400"/>
              <a:chOff x="3998912" y="2209800"/>
              <a:chExt cx="609600" cy="533400"/>
            </a:xfrm>
          </p:grpSpPr>
          <p:sp>
            <p:nvSpPr>
              <p:cNvPr id="131" name="Rectangle: Folded Corner 130"/>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2" name="TextBox 13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5" name="Group 154"/>
            <p:cNvGrpSpPr/>
            <p:nvPr/>
          </p:nvGrpSpPr>
          <p:grpSpPr>
            <a:xfrm>
              <a:off x="4513262" y="5098346"/>
              <a:ext cx="609600" cy="533400"/>
              <a:chOff x="3998912" y="2209800"/>
              <a:chExt cx="609600" cy="533400"/>
            </a:xfrm>
          </p:grpSpPr>
          <p:sp>
            <p:nvSpPr>
              <p:cNvPr id="156" name="Rectangle: Folded Corner 155"/>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7" name="TextBox 15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8" name="Group 157"/>
            <p:cNvGrpSpPr/>
            <p:nvPr/>
          </p:nvGrpSpPr>
          <p:grpSpPr>
            <a:xfrm>
              <a:off x="4932361" y="5098346"/>
              <a:ext cx="609600" cy="533400"/>
              <a:chOff x="3998912" y="2209800"/>
              <a:chExt cx="609600" cy="533400"/>
            </a:xfrm>
          </p:grpSpPr>
          <p:sp>
            <p:nvSpPr>
              <p:cNvPr id="159" name="Rectangle: Folded Corner 158"/>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0" name="TextBox 15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61" name="Group 160"/>
            <p:cNvGrpSpPr/>
            <p:nvPr/>
          </p:nvGrpSpPr>
          <p:grpSpPr>
            <a:xfrm>
              <a:off x="5351460" y="5098346"/>
              <a:ext cx="609600" cy="533400"/>
              <a:chOff x="3998912" y="2209800"/>
              <a:chExt cx="609600" cy="533400"/>
            </a:xfrm>
          </p:grpSpPr>
          <p:sp>
            <p:nvSpPr>
              <p:cNvPr id="162" name="Rectangle: Folded Corner 161"/>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3" name="TextBox 16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165" name="Arrow: Right 164"/>
          <p:cNvSpPr/>
          <p:nvPr/>
        </p:nvSpPr>
        <p:spPr>
          <a:xfrm>
            <a:off x="5313456" y="219919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66" name="Group 165"/>
          <p:cNvGrpSpPr/>
          <p:nvPr/>
        </p:nvGrpSpPr>
        <p:grpSpPr>
          <a:xfrm>
            <a:off x="7646151" y="2551318"/>
            <a:ext cx="1327152" cy="1317938"/>
            <a:chOff x="4035148" y="2209800"/>
            <a:chExt cx="537128" cy="533400"/>
          </a:xfrm>
        </p:grpSpPr>
        <p:sp>
          <p:nvSpPr>
            <p:cNvPr id="167" name="Rectangle: Folded Corner 166"/>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8" name="TextBox 167"/>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
        <p:nvSpPr>
          <p:cNvPr id="169" name="Arrow: Right 168"/>
          <p:cNvSpPr/>
          <p:nvPr/>
        </p:nvSpPr>
        <p:spPr>
          <a:xfrm>
            <a:off x="5313456" y="3985645"/>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Arrow: Right 169"/>
          <p:cNvSpPr/>
          <p:nvPr/>
        </p:nvSpPr>
        <p:spPr>
          <a:xfrm>
            <a:off x="5313456" y="5453690"/>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74" name="Group 173"/>
          <p:cNvGrpSpPr/>
          <p:nvPr/>
        </p:nvGrpSpPr>
        <p:grpSpPr>
          <a:xfrm>
            <a:off x="6249157" y="2091141"/>
            <a:ext cx="457200" cy="533400"/>
            <a:chOff x="4075112" y="2209800"/>
            <a:chExt cx="457200" cy="533400"/>
          </a:xfrm>
        </p:grpSpPr>
        <p:sp>
          <p:nvSpPr>
            <p:cNvPr id="192" name="Rectangle: Folded Corner 191"/>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3" name="TextBox 192"/>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01" name="Group 200"/>
          <p:cNvGrpSpPr/>
          <p:nvPr/>
        </p:nvGrpSpPr>
        <p:grpSpPr>
          <a:xfrm>
            <a:off x="6172957" y="3879194"/>
            <a:ext cx="609600" cy="533400"/>
            <a:chOff x="3998912" y="2209800"/>
            <a:chExt cx="609600" cy="533400"/>
          </a:xfrm>
        </p:grpSpPr>
        <p:sp>
          <p:nvSpPr>
            <p:cNvPr id="202" name="Rectangle: Folded Corner 20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3" name="TextBox 20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212" name="Group 211"/>
          <p:cNvGrpSpPr/>
          <p:nvPr/>
        </p:nvGrpSpPr>
        <p:grpSpPr>
          <a:xfrm>
            <a:off x="6170612" y="5393678"/>
            <a:ext cx="609600" cy="533400"/>
            <a:chOff x="3998912" y="2209800"/>
            <a:chExt cx="609600" cy="533400"/>
          </a:xfrm>
        </p:grpSpPr>
        <p:sp>
          <p:nvSpPr>
            <p:cNvPr id="213" name="Rectangle: Folded Corner 21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4" name="TextBox 21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
        <p:nvSpPr>
          <p:cNvPr id="221" name="Arrow: Right 220"/>
          <p:cNvSpPr/>
          <p:nvPr/>
        </p:nvSpPr>
        <p:spPr>
          <a:xfrm rot="19979436">
            <a:off x="6837400" y="355204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2" name="Arrow: Right 221"/>
          <p:cNvSpPr/>
          <p:nvPr/>
        </p:nvSpPr>
        <p:spPr>
          <a:xfrm rot="1620564" flipV="1">
            <a:off x="6837399" y="2582067"/>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3" name="Arrow: Right 222"/>
          <p:cNvSpPr/>
          <p:nvPr/>
        </p:nvSpPr>
        <p:spPr>
          <a:xfrm>
            <a:off x="8973303" y="3019853"/>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p:cNvSpPr txBox="1"/>
          <p:nvPr/>
        </p:nvSpPr>
        <p:spPr>
          <a:xfrm>
            <a:off x="9599612" y="2917899"/>
            <a:ext cx="2593178" cy="584775"/>
          </a:xfrm>
          <a:prstGeom prst="rect">
            <a:avLst/>
          </a:prstGeom>
          <a:noFill/>
        </p:spPr>
        <p:txBody>
          <a:bodyPr wrap="square" rtlCol="0">
            <a:spAutoFit/>
          </a:bodyPr>
          <a:lstStyle/>
          <a:p>
            <a:pPr algn="ctr"/>
            <a:r>
              <a:rPr lang="en-US" sz="3200" dirty="0"/>
              <a:t>Deployment</a:t>
            </a:r>
          </a:p>
        </p:txBody>
      </p:sp>
      <p:sp>
        <p:nvSpPr>
          <p:cNvPr id="225" name="Arrow: Right 224"/>
          <p:cNvSpPr/>
          <p:nvPr/>
        </p:nvSpPr>
        <p:spPr>
          <a:xfrm rot="18946653">
            <a:off x="6552534" y="4539967"/>
            <a:ext cx="1796156"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254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par>
                                <p:cTn id="15" presetID="10"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par>
                                <p:cTn id="18" presetID="10" presetClass="entr" presetSubtype="0"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wipe(left)">
                                      <p:cBhvr>
                                        <p:cTn id="25" dur="500"/>
                                        <p:tgtEl>
                                          <p:spTgt spid="16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500"/>
                                        <p:tgtEl>
                                          <p:spTgt spid="1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wipe(left)">
                                      <p:cBhvr>
                                        <p:cTn id="33" dur="500"/>
                                        <p:tgtEl>
                                          <p:spTgt spid="16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2"/>
                                        </p:tgtEl>
                                        <p:attrNameLst>
                                          <p:attrName>style.visibility</p:attrName>
                                        </p:attrNameLst>
                                      </p:cBhvr>
                                      <p:to>
                                        <p:strVal val="visible"/>
                                      </p:to>
                                    </p:set>
                                    <p:animEffect transition="in" filter="wipe(left)">
                                      <p:cBhvr>
                                        <p:cTn id="42" dur="500"/>
                                        <p:tgtEl>
                                          <p:spTgt spid="22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wipe(left)">
                                      <p:cBhvr>
                                        <p:cTn id="45" dur="500"/>
                                        <p:tgtEl>
                                          <p:spTgt spid="2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3"/>
                                        </p:tgtEl>
                                        <p:attrNameLst>
                                          <p:attrName>style.visibility</p:attrName>
                                        </p:attrNameLst>
                                      </p:cBhvr>
                                      <p:to>
                                        <p:strVal val="visible"/>
                                      </p:to>
                                    </p:set>
                                    <p:animEffect transition="in" filter="wipe(left)">
                                      <p:cBhvr>
                                        <p:cTn id="54" dur="500"/>
                                        <p:tgtEl>
                                          <p:spTgt spid="22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24"/>
                                        </p:tgtEl>
                                        <p:attrNameLst>
                                          <p:attrName>style.visibility</p:attrName>
                                        </p:attrNameLst>
                                      </p:cBhvr>
                                      <p:to>
                                        <p:strVal val="visible"/>
                                      </p:to>
                                    </p:set>
                                    <p:animEffect transition="in" filter="fade">
                                      <p:cBhvr>
                                        <p:cTn id="58" dur="500"/>
                                        <p:tgtEl>
                                          <p:spTgt spid="2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200"/>
                                        <p:tgtEl>
                                          <p:spTgt spid="115"/>
                                        </p:tgtEl>
                                      </p:cBhvr>
                                    </p:animEffect>
                                  </p:childTnLst>
                                </p:cTn>
                              </p:par>
                              <p:par>
                                <p:cTn id="64" presetID="10" presetClass="entr" presetSubtype="0"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200"/>
                                        <p:tgtEl>
                                          <p:spTgt spid="164"/>
                                        </p:tgtEl>
                                      </p:cBhvr>
                                    </p:animEffect>
                                  </p:childTnLst>
                                </p:cTn>
                              </p:par>
                            </p:childTnLst>
                          </p:cTn>
                        </p:par>
                        <p:par>
                          <p:cTn id="67" fill="hold">
                            <p:stCondLst>
                              <p:cond delay="200"/>
                            </p:stCondLst>
                            <p:childTnLst>
                              <p:par>
                                <p:cTn id="68" presetID="22" presetClass="entr" presetSubtype="8" fill="hold" grpId="0"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wipe(left)">
                                      <p:cBhvr>
                                        <p:cTn id="70" dur="200"/>
                                        <p:tgtEl>
                                          <p:spTgt spid="170"/>
                                        </p:tgtEl>
                                      </p:cBhvr>
                                    </p:animEffect>
                                  </p:childTnLst>
                                </p:cTn>
                              </p:par>
                            </p:childTnLst>
                          </p:cTn>
                        </p:par>
                        <p:par>
                          <p:cTn id="71" fill="hold">
                            <p:stCondLst>
                              <p:cond delay="400"/>
                            </p:stCondLst>
                            <p:childTnLst>
                              <p:par>
                                <p:cTn id="72" presetID="10" presetClass="entr" presetSubtype="0" fill="hold" nodeType="afterEffect">
                                  <p:stCondLst>
                                    <p:cond delay="0"/>
                                  </p:stCondLst>
                                  <p:childTnLst>
                                    <p:set>
                                      <p:cBhvr>
                                        <p:cTn id="73" dur="1" fill="hold">
                                          <p:stCondLst>
                                            <p:cond delay="0"/>
                                          </p:stCondLst>
                                        </p:cTn>
                                        <p:tgtEl>
                                          <p:spTgt spid="212"/>
                                        </p:tgtEl>
                                        <p:attrNameLst>
                                          <p:attrName>style.visibility</p:attrName>
                                        </p:attrNameLst>
                                      </p:cBhvr>
                                      <p:to>
                                        <p:strVal val="visible"/>
                                      </p:to>
                                    </p:set>
                                    <p:animEffect transition="in" filter="fade">
                                      <p:cBhvr>
                                        <p:cTn id="74" dur="200"/>
                                        <p:tgtEl>
                                          <p:spTgt spid="212"/>
                                        </p:tgtEl>
                                      </p:cBhvr>
                                    </p:animEffect>
                                  </p:childTnLst>
                                </p:cTn>
                              </p:par>
                            </p:childTnLst>
                          </p:cTn>
                        </p:par>
                        <p:par>
                          <p:cTn id="75" fill="hold">
                            <p:stCondLst>
                              <p:cond delay="600"/>
                            </p:stCondLst>
                            <p:childTnLst>
                              <p:par>
                                <p:cTn id="76" presetID="22" presetClass="entr" presetSubtype="4" fill="hold" grpId="0" nodeType="afterEffect">
                                  <p:stCondLst>
                                    <p:cond delay="0"/>
                                  </p:stCondLst>
                                  <p:childTnLst>
                                    <p:set>
                                      <p:cBhvr>
                                        <p:cTn id="77" dur="1" fill="hold">
                                          <p:stCondLst>
                                            <p:cond delay="0"/>
                                          </p:stCondLst>
                                        </p:cTn>
                                        <p:tgtEl>
                                          <p:spTgt spid="225"/>
                                        </p:tgtEl>
                                        <p:attrNameLst>
                                          <p:attrName>style.visibility</p:attrName>
                                        </p:attrNameLst>
                                      </p:cBhvr>
                                      <p:to>
                                        <p:strVal val="visible"/>
                                      </p:to>
                                    </p:set>
                                    <p:animEffect transition="in" filter="wipe(down)">
                                      <p:cBhvr>
                                        <p:cTn id="78" dur="2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65" grpId="0" animBg="1"/>
      <p:bldP spid="169" grpId="0" animBg="1"/>
      <p:bldP spid="170" grpId="0" animBg="1"/>
      <p:bldP spid="221" grpId="0" animBg="1"/>
      <p:bldP spid="222" grpId="0" animBg="1"/>
      <p:bldP spid="223" grpId="0" animBg="1"/>
      <p:bldP spid="224" grpId="0"/>
      <p:bldP spid="2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noProof="1"/>
              <a:t>Install </a:t>
            </a:r>
            <a:r>
              <a:rPr lang="en-US" noProof="1">
                <a:solidFill>
                  <a:schemeClr val="tx2">
                    <a:lumMod val="75000"/>
                  </a:schemeClr>
                </a:solidFill>
              </a:rPr>
              <a:t>Webpack</a:t>
            </a:r>
            <a:r>
              <a:rPr lang="en-US" noProof="1"/>
              <a:t> via </a:t>
            </a:r>
            <a:r>
              <a:rPr lang="en-US" noProof="1">
                <a:solidFill>
                  <a:schemeClr val="tx2">
                    <a:lumMod val="75000"/>
                  </a:schemeClr>
                </a:solidFill>
              </a:rPr>
              <a:t>npm</a:t>
            </a:r>
          </a:p>
          <a:p>
            <a:pPr>
              <a:spcBef>
                <a:spcPts val="10000"/>
              </a:spcBef>
            </a:pPr>
            <a:r>
              <a:rPr lang="en-US" noProof="1"/>
              <a:t>Install the add-on </a:t>
            </a:r>
            <a:r>
              <a:rPr lang="en-US" noProof="1">
                <a:solidFill>
                  <a:schemeClr val="tx2">
                    <a:lumMod val="75000"/>
                  </a:schemeClr>
                </a:solidFill>
              </a:rPr>
              <a:t>development server</a:t>
            </a:r>
          </a:p>
          <a:p>
            <a:pPr>
              <a:spcBef>
                <a:spcPts val="10000"/>
              </a:spcBef>
            </a:pPr>
            <a:r>
              <a:rPr lang="en-US" noProof="1"/>
              <a:t>Run from the </a:t>
            </a:r>
            <a:r>
              <a:rPr lang="en-US" noProof="1">
                <a:solidFill>
                  <a:schemeClr val="tx2">
                    <a:lumMod val="75000"/>
                  </a:schemeClr>
                </a:solidFill>
              </a:rPr>
              <a:t>terminal</a:t>
            </a:r>
          </a:p>
        </p:txBody>
      </p:sp>
      <p:sp>
        <p:nvSpPr>
          <p:cNvPr id="4" name="Title 3"/>
          <p:cNvSpPr>
            <a:spLocks noGrp="1"/>
          </p:cNvSpPr>
          <p:nvPr>
            <p:ph type="title"/>
          </p:nvPr>
        </p:nvSpPr>
        <p:spPr/>
        <p:txBody>
          <a:bodyPr/>
          <a:lstStyle/>
          <a:p>
            <a:r>
              <a:rPr lang="en-US" dirty="0"/>
              <a:t>Installation and CLI</a:t>
            </a:r>
          </a:p>
        </p:txBody>
      </p:sp>
      <p:sp>
        <p:nvSpPr>
          <p:cNvPr id="5" name="Rectangle 3"/>
          <p:cNvSpPr>
            <a:spLocks noChangeArrowheads="1"/>
          </p:cNvSpPr>
          <p:nvPr/>
        </p:nvSpPr>
        <p:spPr bwMode="auto">
          <a:xfrm>
            <a:off x="1749900" y="20574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393629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570954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./app.js bundle.js</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426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Create a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webpack.config.js</a:t>
            </a:r>
            <a:r>
              <a:rPr lang="en-US" dirty="0"/>
              <a:t> file to automate your build</a:t>
            </a:r>
          </a:p>
          <a:p>
            <a:pPr lvl="1"/>
            <a:r>
              <a:rPr lang="en-US" dirty="0"/>
              <a:t>Configuration is in JSON format</a:t>
            </a:r>
          </a:p>
          <a:p>
            <a:pPr>
              <a:spcBef>
                <a:spcPts val="25200"/>
              </a:spcBef>
            </a:pPr>
            <a:r>
              <a:rPr lang="en-US" dirty="0"/>
              <a:t>When running </a:t>
            </a:r>
            <a:r>
              <a:rPr lang="en-US" noProof="1">
                <a:solidFill>
                  <a:schemeClr val="tx2">
                    <a:lumMod val="75000"/>
                  </a:schemeClr>
                </a:solidFill>
              </a:rPr>
              <a:t>webpack</a:t>
            </a:r>
            <a:r>
              <a:rPr lang="en-US" dirty="0"/>
              <a:t> from the terminal, it uses this config</a:t>
            </a:r>
          </a:p>
        </p:txBody>
      </p:sp>
      <p:sp>
        <p:nvSpPr>
          <p:cNvPr id="4" name="Title 3"/>
          <p:cNvSpPr>
            <a:spLocks noGrp="1"/>
          </p:cNvSpPr>
          <p:nvPr>
            <p:ph type="title"/>
          </p:nvPr>
        </p:nvSpPr>
        <p:spPr/>
        <p:txBody>
          <a:bodyPr/>
          <a:lstStyle/>
          <a:p>
            <a:r>
              <a:rPr lang="en-US" dirty="0"/>
              <a:t>Automation with Config Files</a:t>
            </a:r>
          </a:p>
        </p:txBody>
      </p:sp>
      <p:sp>
        <p:nvSpPr>
          <p:cNvPr id="5" name="Rectangle 3"/>
          <p:cNvSpPr>
            <a:spLocks noChangeArrowheads="1"/>
          </p:cNvSpPr>
          <p:nvPr/>
        </p:nvSpPr>
        <p:spPr bwMode="auto">
          <a:xfrm>
            <a:off x="1291588" y="2590800"/>
            <a:ext cx="9603424"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entry</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output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filename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"bundle.js"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3122613" y="3124200"/>
            <a:ext cx="2405352"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3"/>
          <p:cNvSpPr>
            <a:spLocks noChangeArrowheads="1"/>
          </p:cNvSpPr>
          <p:nvPr/>
        </p:nvSpPr>
        <p:spPr bwMode="auto">
          <a:xfrm>
            <a:off x="4120140" y="4010891"/>
            <a:ext cx="2183678"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25"/>
          <p:cNvSpPr>
            <a:spLocks noChangeArrowheads="1"/>
          </p:cNvSpPr>
          <p:nvPr/>
        </p:nvSpPr>
        <p:spPr bwMode="auto">
          <a:xfrm>
            <a:off x="6475412" y="2286000"/>
            <a:ext cx="3429000" cy="838200"/>
          </a:xfrm>
          <a:prstGeom prst="wedgeRoundRectCallout">
            <a:avLst>
              <a:gd name="adj1" fmla="val -72771"/>
              <a:gd name="adj2" fmla="val 61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Starting module</a:t>
            </a:r>
            <a:endParaRPr lang="en-US" sz="2800" b="1" noProof="1">
              <a:solidFill>
                <a:schemeClr val="tx2">
                  <a:lumMod val="75000"/>
                </a:schemeClr>
              </a:solidFill>
              <a:latin typeface="Consolas" panose="020B0609020204030204" pitchFamily="49" charset="0"/>
            </a:endParaRPr>
          </a:p>
        </p:txBody>
      </p:sp>
      <p:sp>
        <p:nvSpPr>
          <p:cNvPr id="11" name="AutoShape 25"/>
          <p:cNvSpPr>
            <a:spLocks noChangeArrowheads="1"/>
          </p:cNvSpPr>
          <p:nvPr/>
        </p:nvSpPr>
        <p:spPr bwMode="auto">
          <a:xfrm>
            <a:off x="7237412" y="3629891"/>
            <a:ext cx="3429000" cy="838200"/>
          </a:xfrm>
          <a:prstGeom prst="wedgeRoundRectCallout">
            <a:avLst>
              <a:gd name="adj1" fmla="val -73175"/>
              <a:gd name="adj2" fmla="val 2465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Final output file</a:t>
            </a:r>
            <a:endParaRPr lang="en-US" sz="2800" b="1"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98566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noProof="1"/>
              <a:t>Run the </a:t>
            </a:r>
            <a:r>
              <a:rPr lang="en-US" noProof="1">
                <a:solidFill>
                  <a:schemeClr val="tx2">
                    <a:lumMod val="75000"/>
                  </a:schemeClr>
                </a:solidFill>
              </a:rPr>
              <a:t>development server </a:t>
            </a:r>
            <a:r>
              <a:rPr lang="en-US" noProof="1"/>
              <a:t>from the terminal</a:t>
            </a:r>
          </a:p>
          <a:p>
            <a:pPr>
              <a:spcBef>
                <a:spcPts val="6000"/>
              </a:spcBef>
            </a:pPr>
            <a:r>
              <a:rPr lang="en-US" noProof="1"/>
              <a:t>Webpack</a:t>
            </a:r>
            <a:r>
              <a:rPr lang="en-US" dirty="0"/>
              <a:t> can </a:t>
            </a:r>
            <a:r>
              <a:rPr lang="en-US" dirty="0">
                <a:solidFill>
                  <a:schemeClr val="tx2">
                    <a:lumMod val="75000"/>
                  </a:schemeClr>
                </a:solidFill>
              </a:rPr>
              <a:t>watch</a:t>
            </a:r>
            <a:r>
              <a:rPr lang="en-US" dirty="0"/>
              <a:t> for file changes and </a:t>
            </a:r>
            <a:r>
              <a:rPr lang="en-US" dirty="0">
                <a:solidFill>
                  <a:schemeClr val="tx2">
                    <a:lumMod val="75000"/>
                  </a:schemeClr>
                </a:solidFill>
              </a:rPr>
              <a:t>rebuild</a:t>
            </a:r>
            <a:r>
              <a:rPr lang="en-US" dirty="0"/>
              <a:t> the bundle</a:t>
            </a:r>
          </a:p>
          <a:p>
            <a:pPr lvl="1"/>
            <a:r>
              <a:rPr lang="en-US" dirty="0"/>
              <a:t>Add argument or change your </a:t>
            </a:r>
            <a:r>
              <a:rPr lang="en-US" dirty="0">
                <a:solidFill>
                  <a:schemeClr val="tx2">
                    <a:lumMod val="75000"/>
                  </a:schemeClr>
                </a:solidFill>
              </a:rPr>
              <a:t>config file </a:t>
            </a:r>
            <a:r>
              <a:rPr lang="en-US" dirty="0"/>
              <a:t>to enable </a:t>
            </a:r>
            <a:r>
              <a:rPr lang="en-US" dirty="0">
                <a:solidFill>
                  <a:schemeClr val="tx2">
                    <a:lumMod val="75000"/>
                  </a:schemeClr>
                </a:solidFill>
              </a:rPr>
              <a:t>hot reloading</a:t>
            </a:r>
          </a:p>
        </p:txBody>
      </p:sp>
      <p:sp>
        <p:nvSpPr>
          <p:cNvPr id="4" name="Title 3"/>
          <p:cNvSpPr>
            <a:spLocks noGrp="1"/>
          </p:cNvSpPr>
          <p:nvPr>
            <p:ph type="title"/>
          </p:nvPr>
        </p:nvSpPr>
        <p:spPr/>
        <p:txBody>
          <a:bodyPr/>
          <a:lstStyle/>
          <a:p>
            <a:r>
              <a:rPr lang="en-US" dirty="0"/>
              <a:t>Web Server and Watch Mode</a:t>
            </a:r>
          </a:p>
        </p:txBody>
      </p:sp>
      <p:sp>
        <p:nvSpPr>
          <p:cNvPr id="5" name="Rectangle 3"/>
          <p:cNvSpPr>
            <a:spLocks noChangeArrowheads="1"/>
          </p:cNvSpPr>
          <p:nvPr/>
        </p:nvSpPr>
        <p:spPr bwMode="auto">
          <a:xfrm>
            <a:off x="1748788" y="18288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p>
        </p:txBody>
      </p:sp>
      <p:sp>
        <p:nvSpPr>
          <p:cNvPr id="6" name="Rectangle 3"/>
          <p:cNvSpPr>
            <a:spLocks noChangeArrowheads="1"/>
          </p:cNvSpPr>
          <p:nvPr/>
        </p:nvSpPr>
        <p:spPr bwMode="auto">
          <a:xfrm>
            <a:off x="1748788" y="4668108"/>
            <a:ext cx="8689024" cy="19551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 … , output: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watch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true</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1748788" y="3927351"/>
            <a:ext cx="8689024" cy="5770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watch</a:t>
            </a:r>
          </a:p>
        </p:txBody>
      </p:sp>
    </p:spTree>
    <p:extLst>
      <p:ext uri="{BB962C8B-B14F-4D97-AF65-F5344CB8AC3E}">
        <p14:creationId xmlns:p14="http://schemas.microsoft.com/office/powerpoint/2010/main" val="31830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Loaders</a:t>
            </a:r>
            <a:r>
              <a:rPr lang="en-US" dirty="0"/>
              <a:t> apply transformations to files</a:t>
            </a:r>
          </a:p>
          <a:p>
            <a:pPr lvl="1"/>
            <a:r>
              <a:rPr lang="en-US" dirty="0"/>
              <a:t>Can be downloaded with </a:t>
            </a:r>
            <a:r>
              <a:rPr lang="en-US" noProof="1">
                <a:solidFill>
                  <a:schemeClr val="tx2">
                    <a:lumMod val="75000"/>
                  </a:schemeClr>
                </a:solidFill>
              </a:rPr>
              <a:t>npm</a:t>
            </a:r>
            <a:r>
              <a:rPr lang="en-US" dirty="0"/>
              <a:t> and configured in the </a:t>
            </a:r>
            <a:r>
              <a:rPr lang="en-US" dirty="0">
                <a:solidFill>
                  <a:schemeClr val="tx2">
                    <a:lumMod val="75000"/>
                  </a:schemeClr>
                </a:solidFill>
              </a:rPr>
              <a:t>main config</a:t>
            </a:r>
          </a:p>
          <a:p>
            <a:pPr>
              <a:spcBef>
                <a:spcPts val="26400"/>
              </a:spcBef>
            </a:pPr>
            <a:r>
              <a:rPr lang="en-US" noProof="1">
                <a:solidFill>
                  <a:schemeClr val="tx2">
                    <a:lumMod val="75000"/>
                  </a:schemeClr>
                </a:solidFill>
              </a:rPr>
              <a:t>Preloaders</a:t>
            </a:r>
            <a:r>
              <a:rPr lang="en-US" dirty="0"/>
              <a:t> are the same, they just run </a:t>
            </a:r>
            <a:r>
              <a:rPr lang="en-US" dirty="0">
                <a:solidFill>
                  <a:schemeClr val="tx2">
                    <a:lumMod val="75000"/>
                  </a:schemeClr>
                </a:solidFill>
              </a:rPr>
              <a:t>before</a:t>
            </a:r>
            <a:r>
              <a:rPr lang="en-US" dirty="0"/>
              <a:t> any loaders</a:t>
            </a:r>
          </a:p>
        </p:txBody>
      </p:sp>
      <p:sp>
        <p:nvSpPr>
          <p:cNvPr id="4" name="Title 3"/>
          <p:cNvSpPr>
            <a:spLocks noGrp="1"/>
          </p:cNvSpPr>
          <p:nvPr>
            <p:ph type="title"/>
          </p:nvPr>
        </p:nvSpPr>
        <p:spPr/>
        <p:txBody>
          <a:bodyPr>
            <a:normAutofit fontScale="90000"/>
          </a:bodyPr>
          <a:lstStyle/>
          <a:p>
            <a:r>
              <a:rPr lang="en-US" dirty="0"/>
              <a:t>Processing Files with Loaders and </a:t>
            </a:r>
            <a:r>
              <a:rPr lang="en-US" noProof="1"/>
              <a:t>Preloaders</a:t>
            </a:r>
          </a:p>
        </p:txBody>
      </p:sp>
      <p:sp>
        <p:nvSpPr>
          <p:cNvPr id="5" name="Rectangle 3"/>
          <p:cNvSpPr>
            <a:spLocks noChangeArrowheads="1"/>
          </p:cNvSpPr>
          <p:nvPr/>
        </p:nvSpPr>
        <p:spPr bwMode="auto">
          <a:xfrm>
            <a:off x="608013" y="2667000"/>
            <a:ext cx="5943600"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rPr>
              <a:t>entry: "./entry.js",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output: {filename: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"bundle.js"},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module</a:t>
            </a: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loaders</a:t>
            </a:r>
            <a:r>
              <a:rPr lang="en-US" b="1" noProof="1">
                <a:solidFill>
                  <a:srgbClr val="FBEEDC"/>
                </a:solidFill>
                <a:effectLst>
                  <a:outerShdw blurRad="38100" dist="38100" dir="2700000" algn="tl">
                    <a:srgbClr val="000000">
                      <a:alpha val="43137"/>
                    </a:srgbClr>
                  </a:outerShdw>
                </a:effectLst>
                <a:latin typeface="Consolas" pitchFamily="49" charset="0"/>
              </a:rPr>
              <a:t>: [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6856413" y="3442597"/>
            <a:ext cx="4708412" cy="20843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test</a:t>
            </a:r>
            <a:r>
              <a:rPr lang="en-US" b="1" noProof="1">
                <a:solidFill>
                  <a:srgbClr val="FBEEDC"/>
                </a:solidFill>
                <a:effectLst>
                  <a:outerShdw blurRad="38100" dist="38100" dir="2700000" algn="tl">
                    <a:srgbClr val="000000">
                      <a:alpha val="43137"/>
                    </a:srgbClr>
                  </a:outerShdw>
                </a:effectLst>
                <a:latin typeface="Consolas" pitchFamily="49" charset="0"/>
              </a:rPr>
              <a:t>: /\.jsx$/,</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exclude</a:t>
            </a:r>
            <a:r>
              <a:rPr lang="en-US" b="1" noProof="1">
                <a:solidFill>
                  <a:srgbClr val="FBEEDC"/>
                </a:solidFill>
                <a:effectLst>
                  <a:outerShdw blurRad="38100" dist="38100" dir="2700000" algn="tl">
                    <a:srgbClr val="000000">
                      <a:alpha val="43137"/>
                    </a:srgbClr>
                  </a:outerShdw>
                </a:effectLst>
                <a:latin typeface="Consolas" pitchFamily="49" charset="0"/>
              </a:rPr>
              <a:t>: /node_modules/,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a:t>
            </a:r>
            <a:r>
              <a:rPr lang="en-US" b="1" noProof="1">
                <a:solidFill>
                  <a:srgbClr val="FBEEDC"/>
                </a:solidFill>
                <a:effectLst>
                  <a:outerShdw blurRad="38100" dist="38100" dir="2700000" algn="tl">
                    <a:srgbClr val="000000">
                      <a:alpha val="43137"/>
                    </a:srgbClr>
                  </a:outerShdw>
                </a:effectLst>
                <a:latin typeface="Consolas" pitchFamily="49" charset="0"/>
              </a:rPr>
              <a:t>: "babel-loader"</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TextBox 6"/>
          <p:cNvSpPr txBox="1"/>
          <p:nvPr/>
        </p:nvSpPr>
        <p:spPr>
          <a:xfrm>
            <a:off x="7914030" y="2667000"/>
            <a:ext cx="2593178" cy="584775"/>
          </a:xfrm>
          <a:prstGeom prst="rect">
            <a:avLst/>
          </a:prstGeom>
          <a:noFill/>
        </p:spPr>
        <p:txBody>
          <a:bodyPr wrap="square" rtlCol="0">
            <a:spAutoFit/>
          </a:bodyPr>
          <a:lstStyle/>
          <a:p>
            <a:pPr algn="ctr"/>
            <a:r>
              <a:rPr lang="en-US" sz="3200" dirty="0"/>
              <a:t>Loader format</a:t>
            </a:r>
          </a:p>
        </p:txBody>
      </p:sp>
      <p:sp>
        <p:nvSpPr>
          <p:cNvPr id="8" name="Freeform: Shape 7"/>
          <p:cNvSpPr/>
          <p:nvPr/>
        </p:nvSpPr>
        <p:spPr>
          <a:xfrm>
            <a:off x="3366655" y="4502727"/>
            <a:ext cx="3602558" cy="665597"/>
          </a:xfrm>
          <a:custGeom>
            <a:avLst/>
            <a:gdLst>
              <a:gd name="connsiteX0" fmla="*/ 0 w 2425121"/>
              <a:gd name="connsiteY0" fmla="*/ 235527 h 638172"/>
              <a:gd name="connsiteX1" fmla="*/ 1108363 w 2425121"/>
              <a:gd name="connsiteY1" fmla="*/ 637309 h 638172"/>
              <a:gd name="connsiteX2" fmla="*/ 2410691 w 2425121"/>
              <a:gd name="connsiteY2" fmla="*/ 332509 h 638172"/>
              <a:gd name="connsiteX3" fmla="*/ 1690254 w 2425121"/>
              <a:gd name="connsiteY3" fmla="*/ 0 h 638172"/>
              <a:gd name="connsiteX0" fmla="*/ 0 w 2434726"/>
              <a:gd name="connsiteY0" fmla="*/ 346363 h 749083"/>
              <a:gd name="connsiteX1" fmla="*/ 1108363 w 2434726"/>
              <a:gd name="connsiteY1" fmla="*/ 748145 h 749083"/>
              <a:gd name="connsiteX2" fmla="*/ 2410691 w 2434726"/>
              <a:gd name="connsiteY2" fmla="*/ 443345 h 749083"/>
              <a:gd name="connsiteX3" fmla="*/ 1801090 w 2434726"/>
              <a:gd name="connsiteY3" fmla="*/ 0 h 749083"/>
              <a:gd name="connsiteX0" fmla="*/ 0 w 2427150"/>
              <a:gd name="connsiteY0" fmla="*/ 360218 h 762948"/>
              <a:gd name="connsiteX1" fmla="*/ 1108363 w 2427150"/>
              <a:gd name="connsiteY1" fmla="*/ 762000 h 762948"/>
              <a:gd name="connsiteX2" fmla="*/ 2410691 w 2427150"/>
              <a:gd name="connsiteY2" fmla="*/ 457200 h 762948"/>
              <a:gd name="connsiteX3" fmla="*/ 1717962 w 2427150"/>
              <a:gd name="connsiteY3" fmla="*/ 0 h 762948"/>
              <a:gd name="connsiteX0" fmla="*/ 0 w 2410691"/>
              <a:gd name="connsiteY0" fmla="*/ 0 h 402730"/>
              <a:gd name="connsiteX1" fmla="*/ 1108363 w 2410691"/>
              <a:gd name="connsiteY1" fmla="*/ 401782 h 402730"/>
              <a:gd name="connsiteX2" fmla="*/ 2410691 w 2410691"/>
              <a:gd name="connsiteY2" fmla="*/ 96982 h 402730"/>
              <a:gd name="connsiteX0" fmla="*/ 0 w 3380509"/>
              <a:gd name="connsiteY0" fmla="*/ 41564 h 305224"/>
              <a:gd name="connsiteX1" fmla="*/ 2078181 w 3380509"/>
              <a:gd name="connsiteY1" fmla="*/ 304800 h 305224"/>
              <a:gd name="connsiteX2" fmla="*/ 3380509 w 3380509"/>
              <a:gd name="connsiteY2" fmla="*/ 0 h 305224"/>
              <a:gd name="connsiteX0" fmla="*/ 0 w 3380509"/>
              <a:gd name="connsiteY0" fmla="*/ 41564 h 306893"/>
              <a:gd name="connsiteX1" fmla="*/ 2078181 w 3380509"/>
              <a:gd name="connsiteY1" fmla="*/ 304800 h 306893"/>
              <a:gd name="connsiteX2" fmla="*/ 3380509 w 3380509"/>
              <a:gd name="connsiteY2" fmla="*/ 0 h 306893"/>
              <a:gd name="connsiteX0" fmla="*/ 0 w 3380509"/>
              <a:gd name="connsiteY0" fmla="*/ 41564 h 540479"/>
              <a:gd name="connsiteX1" fmla="*/ 1607127 w 3380509"/>
              <a:gd name="connsiteY1" fmla="*/ 540327 h 540479"/>
              <a:gd name="connsiteX2" fmla="*/ 3380509 w 3380509"/>
              <a:gd name="connsiteY2" fmla="*/ 0 h 54047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Lst>
            <a:ahLst/>
            <a:cxnLst>
              <a:cxn ang="0">
                <a:pos x="connsiteX0" y="connsiteY0"/>
              </a:cxn>
              <a:cxn ang="0">
                <a:pos x="connsiteX1" y="connsiteY1"/>
              </a:cxn>
              <a:cxn ang="0">
                <a:pos x="connsiteX2" y="connsiteY2"/>
              </a:cxn>
            </a:cxnLst>
            <a:rect l="l" t="t" r="r" b="b"/>
            <a:pathLst>
              <a:path w="3338946" h="665597">
                <a:moveTo>
                  <a:pt x="0" y="166255"/>
                </a:moveTo>
                <a:cubicBezTo>
                  <a:pt x="145472" y="442191"/>
                  <a:pt x="778276" y="678872"/>
                  <a:pt x="1607127" y="665018"/>
                </a:cubicBezTo>
                <a:cubicBezTo>
                  <a:pt x="2435978" y="651164"/>
                  <a:pt x="2683842" y="417947"/>
                  <a:pt x="3338946" y="0"/>
                </a:cubicBezTo>
              </a:path>
            </a:pathLst>
          </a:custGeom>
          <a:noFill/>
          <a:ln w="76200">
            <a:solidFill>
              <a:schemeClr val="tx2">
                <a:lumMod val="75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ct val="120000"/>
              </a:lnSpc>
              <a:buFontTx/>
              <a:buAutoNum type="arabicPeriod"/>
            </a:pPr>
            <a:r>
              <a:rPr lang="en-US" dirty="0"/>
              <a:t>Build Tools</a:t>
            </a:r>
          </a:p>
          <a:p>
            <a:pPr marL="446088" indent="-446088">
              <a:lnSpc>
                <a:spcPct val="120000"/>
              </a:lnSpc>
              <a:buFontTx/>
              <a:buAutoNum type="arabicPeriod"/>
            </a:pPr>
            <a:r>
              <a:rPr lang="en-US" noProof="1"/>
              <a:t>Lodash</a:t>
            </a:r>
          </a:p>
          <a:p>
            <a:pPr marL="446088" indent="-446088">
              <a:lnSpc>
                <a:spcPct val="120000"/>
              </a:lnSpc>
              <a:buFontTx/>
              <a:buAutoNum type="arabicPeriod"/>
            </a:pPr>
            <a:r>
              <a:rPr lang="en-US" noProof="1"/>
              <a:t>ESLint</a:t>
            </a:r>
          </a:p>
          <a:p>
            <a:pPr marL="446088" indent="-446088">
              <a:lnSpc>
                <a:spcPct val="120000"/>
              </a:lnSpc>
              <a:buFontTx/>
              <a:buAutoNum type="arabicPeriod"/>
            </a:pPr>
            <a:r>
              <a:rPr lang="en-US" noProof="1"/>
              <a:t>Electron.js</a:t>
            </a:r>
          </a:p>
          <a:p>
            <a:pPr marL="446088" indent="-446088">
              <a:lnSpc>
                <a:spcPct val="120000"/>
              </a:lnSpc>
              <a:buFontTx/>
              <a:buAutoNum type="arabicPeriod"/>
            </a:pPr>
            <a:endParaRPr lang="en-US" dirty="0"/>
          </a:p>
          <a:p>
            <a:pPr marL="446088" indent="-446088">
              <a:lnSpc>
                <a:spcPct val="120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3200" y="1270279"/>
            <a:ext cx="2045212" cy="2045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923212" y="1486376"/>
            <a:ext cx="3574938" cy="4609624"/>
          </a:xfrm>
          <a:prstGeom prst="rect">
            <a:avLst/>
          </a:prstGeom>
        </p:spPr>
      </p:pic>
      <p:pic>
        <p:nvPicPr>
          <p:cNvPr id="5" name="Picture 4"/>
          <p:cNvPicPr>
            <a:picLocks noChangeAspect="1"/>
          </p:cNvPicPr>
          <p:nvPr/>
        </p:nvPicPr>
        <p:blipFill>
          <a:blip r:embed="rId5"/>
          <a:stretch>
            <a:fillRect/>
          </a:stretch>
        </p:blipFill>
        <p:spPr>
          <a:xfrm>
            <a:off x="5552647" y="3968983"/>
            <a:ext cx="1760965" cy="1760964"/>
          </a:xfrm>
          <a:prstGeom prst="rect">
            <a:avLst/>
          </a:prstGeom>
        </p:spPr>
      </p:pic>
      <p:pic>
        <p:nvPicPr>
          <p:cNvPr id="9" name="Picture 8"/>
          <p:cNvPicPr>
            <a:picLocks noChangeAspect="1"/>
          </p:cNvPicPr>
          <p:nvPr/>
        </p:nvPicPr>
        <p:blipFill>
          <a:blip r:embed="rId6"/>
          <a:stretch>
            <a:fillRect/>
          </a:stretch>
        </p:blipFill>
        <p:spPr>
          <a:xfrm rot="397262">
            <a:off x="10150719" y="1364121"/>
            <a:ext cx="1211868" cy="1211868"/>
          </a:xfrm>
          <a:prstGeom prst="rect">
            <a:avLst/>
          </a:prstGeom>
        </p:spPr>
      </p:pic>
    </p:spTree>
    <p:extLst>
      <p:ext uri="{BB962C8B-B14F-4D97-AF65-F5344CB8AC3E}">
        <p14:creationId xmlns:p14="http://schemas.microsoft.com/office/powerpoint/2010/main" val="42082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noProof="1"/>
              <a:t>Webpack uses </a:t>
            </a:r>
            <a:r>
              <a:rPr lang="en-US" noProof="1">
                <a:solidFill>
                  <a:schemeClr val="tx2">
                    <a:lumMod val="75000"/>
                  </a:schemeClr>
                </a:solidFill>
              </a:rPr>
              <a:t>npm scripts </a:t>
            </a:r>
            <a:r>
              <a:rPr lang="en-US" noProof="1"/>
              <a:t>for further automation</a:t>
            </a:r>
          </a:p>
          <a:p>
            <a:pPr lvl="1"/>
            <a:r>
              <a:rPr lang="en-US" noProof="1"/>
              <a:t>Add to your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package.json</a:t>
            </a:r>
            <a:r>
              <a:rPr lang="en-US" noProof="1"/>
              <a:t> file</a:t>
            </a:r>
          </a:p>
          <a:p>
            <a:pPr>
              <a:spcBef>
                <a:spcPts val="13800"/>
              </a:spcBef>
            </a:pPr>
            <a:r>
              <a:rPr lang="en-US" noProof="1"/>
              <a:t>To </a:t>
            </a:r>
            <a:r>
              <a:rPr lang="en-US" noProof="1">
                <a:solidFill>
                  <a:schemeClr val="tx2">
                    <a:lumMod val="75000"/>
                  </a:schemeClr>
                </a:solidFill>
              </a:rPr>
              <a:t>minify</a:t>
            </a:r>
            <a:r>
              <a:rPr lang="en-US" noProof="1"/>
              <a:t> the bundle</a:t>
            </a:r>
            <a:r>
              <a:rPr lang="bg-BG" noProof="1"/>
              <a:t> </a:t>
            </a:r>
            <a:r>
              <a:rPr lang="en-US" noProof="1"/>
              <a:t>for deploy, run webpack with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t>
            </a:r>
            <a:r>
              <a:rPr lang="en-US" noProof="1"/>
              <a:t> argument</a:t>
            </a:r>
          </a:p>
          <a:p>
            <a:r>
              <a:rPr lang="en-US" noProof="1"/>
              <a:t>You can specify a different config file for production</a:t>
            </a:r>
          </a:p>
        </p:txBody>
      </p:sp>
      <p:sp>
        <p:nvSpPr>
          <p:cNvPr id="4" name="Title 3"/>
          <p:cNvSpPr>
            <a:spLocks noGrp="1"/>
          </p:cNvSpPr>
          <p:nvPr>
            <p:ph type="title"/>
          </p:nvPr>
        </p:nvSpPr>
        <p:spPr/>
        <p:txBody>
          <a:bodyPr/>
          <a:lstStyle/>
          <a:p>
            <a:r>
              <a:rPr lang="en-US" dirty="0"/>
              <a:t>Scripts and Production Build</a:t>
            </a:r>
          </a:p>
        </p:txBody>
      </p:sp>
      <p:sp>
        <p:nvSpPr>
          <p:cNvPr id="5" name="Rectangle 3"/>
          <p:cNvSpPr>
            <a:spLocks noChangeArrowheads="1"/>
          </p:cNvSpPr>
          <p:nvPr/>
        </p:nvSpPr>
        <p:spPr bwMode="auto">
          <a:xfrm>
            <a:off x="1215388" y="2507673"/>
            <a:ext cx="9755824" cy="15027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scripts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start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"webpack-dev-server"</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215388" y="5706989"/>
            <a:ext cx="9755824" cy="5978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config</a:t>
            </a:r>
            <a:r>
              <a:rPr lang="en-US" sz="2800" b="1" noProof="1">
                <a:solidFill>
                  <a:srgbClr val="FBEEDC"/>
                </a:solidFill>
                <a:effectLst>
                  <a:outerShdw blurRad="38100" dist="38100" dir="2700000" algn="tl">
                    <a:srgbClr val="000000">
                      <a:alpha val="43137"/>
                    </a:srgbClr>
                  </a:outerShdw>
                </a:effectLst>
                <a:latin typeface="Consolas" pitchFamily="49" charset="0"/>
              </a:rPr>
              <a:t> webpack-production.config.js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p</a:t>
            </a:r>
          </a:p>
        </p:txBody>
      </p:sp>
    </p:spTree>
    <p:extLst>
      <p:ext uri="{BB962C8B-B14F-4D97-AF65-F5344CB8AC3E}">
        <p14:creationId xmlns:p14="http://schemas.microsoft.com/office/powerpoint/2010/main" val="319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Demo</a:t>
            </a:r>
          </a:p>
        </p:txBody>
      </p:sp>
      <p:sp>
        <p:nvSpPr>
          <p:cNvPr id="3" name="Текстов контейнер 2"/>
          <p:cNvSpPr>
            <a:spLocks noGrp="1"/>
          </p:cNvSpPr>
          <p:nvPr>
            <p:ph type="body" idx="1"/>
          </p:nvPr>
        </p:nvSpPr>
        <p:spPr>
          <a:xfrm>
            <a:off x="1446212" y="5754968"/>
            <a:ext cx="8938472" cy="719034"/>
          </a:xfrm>
        </p:spPr>
        <p:txBody>
          <a:bodyPr/>
          <a:lstStyle/>
          <a:p>
            <a:r>
              <a:rPr lang="en-US" noProof="1"/>
              <a:t>Automated build with WebPack</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21</a:t>
            </a:fld>
            <a:endParaRPr lang="en-US" dirty="0"/>
          </a:p>
        </p:txBody>
      </p:sp>
      <p:pic>
        <p:nvPicPr>
          <p:cNvPr id="5"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1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Lodash</a:t>
            </a:r>
          </a:p>
        </p:txBody>
      </p:sp>
      <p:sp>
        <p:nvSpPr>
          <p:cNvPr id="3" name="Text Placeholder 2"/>
          <p:cNvSpPr>
            <a:spLocks noGrp="1"/>
          </p:cNvSpPr>
          <p:nvPr>
            <p:ph type="body" idx="1"/>
          </p:nvPr>
        </p:nvSpPr>
        <p:spPr/>
        <p:txBody>
          <a:bodyPr/>
          <a:lstStyle/>
          <a:p>
            <a:r>
              <a:rPr lang="en-US" dirty="0"/>
              <a:t>High-Performance Object Operations</a:t>
            </a:r>
          </a:p>
        </p:txBody>
      </p:sp>
      <p:pic>
        <p:nvPicPr>
          <p:cNvPr id="4" name="Picture 14" descr="Резултат с изображение за loda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37" y="2144131"/>
            <a:ext cx="5043622" cy="204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1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Utility </a:t>
            </a:r>
            <a:r>
              <a:rPr lang="en-US" dirty="0">
                <a:solidFill>
                  <a:schemeClr val="tx2">
                    <a:lumMod val="75000"/>
                  </a:schemeClr>
                </a:solidFill>
              </a:rPr>
              <a:t>library</a:t>
            </a:r>
            <a:r>
              <a:rPr lang="en-US" dirty="0"/>
              <a:t> that extends working</a:t>
            </a:r>
          </a:p>
          <a:p>
            <a:pPr marL="0" indent="0">
              <a:buNone/>
            </a:pPr>
            <a:r>
              <a:rPr lang="en-US" dirty="0"/>
              <a:t>   with </a:t>
            </a:r>
            <a:r>
              <a:rPr lang="en-US" dirty="0">
                <a:solidFill>
                  <a:schemeClr val="tx2">
                    <a:lumMod val="75000"/>
                  </a:schemeClr>
                </a:solidFill>
              </a:rPr>
              <a:t>objects</a:t>
            </a:r>
            <a:r>
              <a:rPr lang="en-US" dirty="0"/>
              <a:t>, </a:t>
            </a:r>
            <a:r>
              <a:rPr lang="en-US" dirty="0">
                <a:solidFill>
                  <a:schemeClr val="tx2">
                    <a:lumMod val="75000"/>
                  </a:schemeClr>
                </a:solidFill>
              </a:rPr>
              <a:t>arrays</a:t>
            </a:r>
            <a:r>
              <a:rPr lang="en-US" dirty="0"/>
              <a:t> etc.</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Main goal is </a:t>
            </a:r>
            <a:r>
              <a:rPr lang="en-US" dirty="0">
                <a:solidFill>
                  <a:schemeClr val="tx2">
                    <a:lumMod val="75000"/>
                  </a:schemeClr>
                </a:solidFill>
              </a:rPr>
              <a:t>performance</a:t>
            </a:r>
            <a:r>
              <a:rPr lang="en-US" dirty="0"/>
              <a:t>.</a:t>
            </a:r>
          </a:p>
          <a:p>
            <a:r>
              <a:rPr lang="en-US" dirty="0"/>
              <a:t>Reduces boilerplate and inconsistent code.</a:t>
            </a:r>
          </a:p>
          <a:p>
            <a:endParaRPr lang="en-US" dirty="0"/>
          </a:p>
          <a:p>
            <a:endParaRPr lang="en-US" dirty="0"/>
          </a:p>
          <a:p>
            <a:pPr marL="0" indent="0">
              <a:buNone/>
            </a:pPr>
            <a:endParaRPr lang="en-US" dirty="0"/>
          </a:p>
        </p:txBody>
      </p:sp>
      <p:sp>
        <p:nvSpPr>
          <p:cNvPr id="4" name="Title 3"/>
          <p:cNvSpPr>
            <a:spLocks noGrp="1"/>
          </p:cNvSpPr>
          <p:nvPr>
            <p:ph type="title"/>
          </p:nvPr>
        </p:nvSpPr>
        <p:spPr/>
        <p:txBody>
          <a:bodyPr/>
          <a:lstStyle/>
          <a:p>
            <a:r>
              <a:rPr lang="en-US" noProof="1"/>
              <a:t>Lodash</a:t>
            </a:r>
          </a:p>
        </p:txBody>
      </p:sp>
      <p:sp>
        <p:nvSpPr>
          <p:cNvPr id="5" name="AutoShape 2" descr="Резултат с изображение за lodash"/>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Резултат с изображение за lod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412" y="1084122"/>
            <a:ext cx="2842378" cy="11535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p:cNvSpPr txBox="1">
            <a:spLocks/>
          </p:cNvSpPr>
          <p:nvPr/>
        </p:nvSpPr>
        <p:spPr>
          <a:xfrm>
            <a:off x="608014" y="2732855"/>
            <a:ext cx="10363198" cy="23725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t>let _ = </a:t>
            </a:r>
            <a:r>
              <a:rPr lang="en-US" sz="2800" dirty="0">
                <a:solidFill>
                  <a:schemeClr val="tx2">
                    <a:lumMod val="75000"/>
                  </a:schemeClr>
                </a:solidFill>
              </a:rPr>
              <a:t>require</a:t>
            </a:r>
            <a:r>
              <a:rPr lang="en-US" sz="2800" dirty="0"/>
              <a:t>('lodash');</a:t>
            </a:r>
          </a:p>
          <a:p>
            <a:endParaRPr lang="pt-BR" sz="2800" dirty="0"/>
          </a:p>
          <a:p>
            <a:r>
              <a:rPr lang="pt-BR" sz="2800" dirty="0"/>
              <a:t>_.</a:t>
            </a:r>
            <a:r>
              <a:rPr lang="pt-BR" sz="2800" dirty="0">
                <a:solidFill>
                  <a:schemeClr val="tx2">
                    <a:lumMod val="75000"/>
                  </a:schemeClr>
                </a:solidFill>
              </a:rPr>
              <a:t>findLast</a:t>
            </a:r>
            <a:r>
              <a:rPr lang="pt-BR" sz="2800" dirty="0"/>
              <a:t>([1, 2, 3, 4], (n) =&gt; {</a:t>
            </a:r>
          </a:p>
          <a:p>
            <a:r>
              <a:rPr lang="pt-BR" sz="2800" dirty="0"/>
              <a:t>  return n % 2 === 0</a:t>
            </a:r>
          </a:p>
          <a:p>
            <a:r>
              <a:rPr lang="pt-BR" sz="2800" dirty="0"/>
              <a:t>}) </a:t>
            </a:r>
            <a:r>
              <a:rPr lang="pt-BR" sz="2800" dirty="0">
                <a:solidFill>
                  <a:srgbClr val="C6C0AA"/>
                </a:solidFill>
              </a:rPr>
              <a:t>// 4</a:t>
            </a:r>
            <a:endParaRPr lang="en-US" sz="2800" dirty="0">
              <a:solidFill>
                <a:srgbClr val="C6C0AA"/>
              </a:solidFill>
            </a:endParaRPr>
          </a:p>
        </p:txBody>
      </p:sp>
    </p:spTree>
    <p:extLst>
      <p:ext uri="{BB962C8B-B14F-4D97-AF65-F5344CB8AC3E}">
        <p14:creationId xmlns:p14="http://schemas.microsoft.com/office/powerpoint/2010/main" val="13427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Example</a:t>
            </a:r>
            <a:r>
              <a:rPr lang="bg-BG" dirty="0"/>
              <a:t> – </a:t>
            </a:r>
            <a:r>
              <a:rPr lang="en-US" dirty="0"/>
              <a:t>Random Number</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Naive utility method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function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(min, max){</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floor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(Math.random() * (max - min + 1)) + min;</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7"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random</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11"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9642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Заглавие 3"/>
          <p:cNvSpPr>
            <a:spLocks noGrp="1"/>
          </p:cNvSpPr>
          <p:nvPr>
            <p:ph type="title"/>
          </p:nvPr>
        </p:nvSpPr>
        <p:spPr/>
        <p:txBody>
          <a:bodyPr/>
          <a:lstStyle/>
          <a:p>
            <a:r>
              <a:rPr lang="en-US" dirty="0"/>
              <a:t>Example – Removing Property</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Object.prototype.</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function(arr) {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that = this;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forEach</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key</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(that[key]));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{"name": "Pesho", "car": "ford", "age": 23}; objA.</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6"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omit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7"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428905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Заглавие 3"/>
          <p:cNvSpPr>
            <a:spLocks noGrp="1"/>
          </p:cNvSpPr>
          <p:nvPr>
            <p:ph type="title"/>
          </p:nvPr>
        </p:nvSpPr>
        <p:spPr/>
        <p:txBody>
          <a:bodyPr/>
          <a:lstStyle/>
          <a:p>
            <a:r>
              <a:rPr lang="en-US" dirty="0"/>
              <a:t>Example – Deep Cloning</a:t>
            </a:r>
          </a:p>
        </p:txBody>
      </p:sp>
      <p:sp>
        <p:nvSpPr>
          <p:cNvPr id="5" name="Text Placeholder 5"/>
          <p:cNvSpPr txBox="1">
            <a:spLocks/>
          </p:cNvSpPr>
          <p:nvPr/>
        </p:nvSpPr>
        <p:spPr>
          <a:xfrm>
            <a:off x="504726" y="1143000"/>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 "name": "Stamat" };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Normal method? Too long.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You can try with JSON.stringify(JSON.parse(objA)).</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But it won't include methods.</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504726" y="4277452"/>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objB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cloneDeep</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objB === objA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false</a:t>
            </a:r>
          </a:p>
        </p:txBody>
      </p:sp>
      <p:sp>
        <p:nvSpPr>
          <p:cNvPr id="7" name="Title 3"/>
          <p:cNvSpPr txBox="1">
            <a:spLocks/>
          </p:cNvSpPr>
          <p:nvPr/>
        </p:nvSpPr>
        <p:spPr>
          <a:xfrm>
            <a:off x="531812" y="30802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399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ESLint</a:t>
            </a:r>
          </a:p>
        </p:txBody>
      </p:sp>
      <p:sp>
        <p:nvSpPr>
          <p:cNvPr id="3" name="Текстов контейнер 2"/>
          <p:cNvSpPr>
            <a:spLocks noGrp="1"/>
          </p:cNvSpPr>
          <p:nvPr>
            <p:ph type="body" idx="1"/>
          </p:nvPr>
        </p:nvSpPr>
        <p:spPr/>
        <p:txBody>
          <a:bodyPr/>
          <a:lstStyle/>
          <a:p>
            <a:r>
              <a:rPr lang="en-US" dirty="0"/>
              <a:t>Pluggable Linting</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27</a:t>
            </a:fld>
            <a:endParaRPr lang="en-US" dirty="0"/>
          </a:p>
        </p:txBody>
      </p:sp>
      <p:pic>
        <p:nvPicPr>
          <p:cNvPr id="5" name="Picture 2" descr="Резултат с изображение за eslin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8100">
            <a:off x="4486698" y="184101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5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numCol="1"/>
          <a:lstStyle/>
          <a:p>
            <a:r>
              <a:rPr lang="en-US" noProof="1"/>
              <a:t>ESLint is a </a:t>
            </a:r>
            <a:r>
              <a:rPr lang="en-US" dirty="0">
                <a:solidFill>
                  <a:schemeClr val="tx2">
                    <a:lumMod val="75000"/>
                  </a:schemeClr>
                </a:solidFill>
              </a:rPr>
              <a:t>tool</a:t>
            </a:r>
            <a:r>
              <a:rPr lang="en-US" dirty="0"/>
              <a:t> which keeps track of code for inconsistent content (</a:t>
            </a:r>
            <a:r>
              <a:rPr lang="en-US" dirty="0">
                <a:solidFill>
                  <a:schemeClr val="tx2">
                    <a:lumMod val="75000"/>
                  </a:schemeClr>
                </a:solidFill>
              </a:rPr>
              <a:t>typos</a:t>
            </a:r>
            <a:r>
              <a:rPr lang="en-US" dirty="0"/>
              <a:t>, </a:t>
            </a:r>
            <a:r>
              <a:rPr lang="en-US" noProof="1">
                <a:solidFill>
                  <a:schemeClr val="tx2">
                    <a:lumMod val="75000"/>
                  </a:schemeClr>
                </a:solidFill>
              </a:rPr>
              <a:t>formatting </a:t>
            </a:r>
            <a:r>
              <a:rPr lang="en-US" noProof="1"/>
              <a:t>etc</a:t>
            </a:r>
            <a:r>
              <a:rPr lang="en-US" dirty="0"/>
              <a:t>)</a:t>
            </a:r>
          </a:p>
          <a:p>
            <a:pPr lvl="1"/>
            <a:r>
              <a:rPr lang="en-US" dirty="0"/>
              <a:t>Main purpose is to </a:t>
            </a:r>
            <a:r>
              <a:rPr lang="en-US" dirty="0">
                <a:solidFill>
                  <a:schemeClr val="tx2">
                    <a:lumMod val="75000"/>
                  </a:schemeClr>
                </a:solidFill>
              </a:rPr>
              <a:t>reduce</a:t>
            </a:r>
            <a:r>
              <a:rPr lang="en-US" dirty="0"/>
              <a:t>  </a:t>
            </a:r>
            <a:r>
              <a:rPr lang="en-US" dirty="0">
                <a:solidFill>
                  <a:schemeClr val="tx2">
                    <a:lumMod val="75000"/>
                  </a:schemeClr>
                </a:solidFill>
              </a:rPr>
              <a:t>bugs</a:t>
            </a:r>
            <a:r>
              <a:rPr lang="en-US" dirty="0"/>
              <a:t> and make the </a:t>
            </a:r>
            <a:r>
              <a:rPr lang="en-US" dirty="0">
                <a:solidFill>
                  <a:schemeClr val="tx2">
                    <a:lumMod val="75000"/>
                  </a:schemeClr>
                </a:solidFill>
              </a:rPr>
              <a:t>code </a:t>
            </a:r>
            <a:r>
              <a:rPr lang="en-US" dirty="0"/>
              <a:t>more </a:t>
            </a:r>
            <a:r>
              <a:rPr lang="en-US" dirty="0">
                <a:solidFill>
                  <a:schemeClr val="tx2">
                    <a:lumMod val="75000"/>
                  </a:schemeClr>
                </a:solidFill>
              </a:rPr>
              <a:t>readable</a:t>
            </a:r>
            <a:endParaRPr lang="en-US" dirty="0"/>
          </a:p>
          <a:p>
            <a:pPr lvl="1"/>
            <a:r>
              <a:rPr lang="en-US" dirty="0"/>
              <a:t>It's done by following </a:t>
            </a:r>
            <a:r>
              <a:rPr lang="en-US" dirty="0">
                <a:solidFill>
                  <a:schemeClr val="tx2">
                    <a:lumMod val="75000"/>
                  </a:schemeClr>
                </a:solidFill>
              </a:rPr>
              <a:t>rules</a:t>
            </a:r>
            <a:r>
              <a:rPr lang="en-US" dirty="0"/>
              <a:t> which can be configured</a:t>
            </a:r>
          </a:p>
        </p:txBody>
      </p:sp>
      <p:sp>
        <p:nvSpPr>
          <p:cNvPr id="4" name="Title 3"/>
          <p:cNvSpPr>
            <a:spLocks noGrp="1"/>
          </p:cNvSpPr>
          <p:nvPr>
            <p:ph type="title"/>
          </p:nvPr>
        </p:nvSpPr>
        <p:spPr/>
        <p:txBody>
          <a:bodyPr/>
          <a:lstStyle/>
          <a:p>
            <a:r>
              <a:rPr lang="en-US" noProof="1"/>
              <a:t>ESLint</a:t>
            </a:r>
          </a:p>
        </p:txBody>
      </p:sp>
      <p:sp>
        <p:nvSpPr>
          <p:cNvPr id="8" name="Text Placeholder 5"/>
          <p:cNvSpPr txBox="1">
            <a:spLocks/>
          </p:cNvSpPr>
          <p:nvPr/>
        </p:nvSpPr>
        <p:spPr>
          <a:xfrm>
            <a:off x="1799375" y="4267200"/>
            <a:ext cx="8590075" cy="221865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rules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"semi": ["error", "always"],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"quotes": ["error", "double"]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623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Configuring </a:t>
            </a:r>
            <a:r>
              <a:rPr lang="en-US" noProof="1"/>
              <a:t>ESLint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29</a:t>
            </a:fld>
            <a:endParaRPr lang="en-US" dirty="0"/>
          </a:p>
        </p:txBody>
      </p:sp>
      <p:pic>
        <p:nvPicPr>
          <p:cNvPr id="6146" name="Picture 2" descr="Резултат с изображение за ESlint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133600"/>
            <a:ext cx="8099194"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06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br>
              <a:rPr lang="en-US" sz="6000" b="1" dirty="0"/>
            </a:br>
            <a:r>
              <a:rPr lang="en-US" sz="11500" b="1" noProof="1"/>
              <a:t>#JSAPPS</a:t>
            </a:r>
            <a:endParaRPr lang="en-US" noProof="1"/>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021829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Electron.js</a:t>
            </a:r>
          </a:p>
        </p:txBody>
      </p:sp>
      <p:sp>
        <p:nvSpPr>
          <p:cNvPr id="5" name="Текстов контейнер 4"/>
          <p:cNvSpPr>
            <a:spLocks noGrp="1"/>
          </p:cNvSpPr>
          <p:nvPr>
            <p:ph type="body" idx="1"/>
          </p:nvPr>
        </p:nvSpPr>
        <p:spPr>
          <a:xfrm>
            <a:off x="1217612" y="5754968"/>
            <a:ext cx="9167072" cy="692873"/>
          </a:xfrm>
        </p:spPr>
        <p:txBody>
          <a:bodyPr/>
          <a:lstStyle/>
          <a:p>
            <a:r>
              <a:rPr lang="en-US" noProof="1"/>
              <a:t>Javascript Framework for Desktop apps</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30</a:t>
            </a:fld>
            <a:endParaRPr lang="en-US" dirty="0"/>
          </a:p>
        </p:txBody>
      </p:sp>
      <p:pic>
        <p:nvPicPr>
          <p:cNvPr id="6" name="Picture 12" descr="Резултат с изображение за electron js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48" y="228600"/>
            <a:ext cx="8181199" cy="578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9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Контейнер за съдържание 2"/>
          <p:cNvSpPr>
            <a:spLocks noGrp="1"/>
          </p:cNvSpPr>
          <p:nvPr>
            <p:ph idx="1"/>
          </p:nvPr>
        </p:nvSpPr>
        <p:spPr/>
        <p:txBody>
          <a:bodyPr>
            <a:normAutofit lnSpcReduction="10000"/>
          </a:bodyPr>
          <a:lstStyle/>
          <a:p>
            <a:r>
              <a:rPr lang="bg-BG" dirty="0"/>
              <a:t>О</a:t>
            </a:r>
            <a:r>
              <a:rPr lang="en-US" dirty="0"/>
              <a:t>pen-source </a:t>
            </a:r>
            <a:r>
              <a:rPr lang="en-US" dirty="0">
                <a:solidFill>
                  <a:schemeClr val="tx2">
                    <a:lumMod val="75000"/>
                  </a:schemeClr>
                </a:solidFill>
              </a:rPr>
              <a:t>framework</a:t>
            </a:r>
            <a:r>
              <a:rPr lang="en-US" dirty="0"/>
              <a:t> developed by GitHub</a:t>
            </a:r>
            <a:endParaRPr lang="bg-BG" dirty="0"/>
          </a:p>
          <a:p>
            <a:pPr lvl="1"/>
            <a:r>
              <a:rPr lang="en-US" dirty="0"/>
              <a:t>You can build </a:t>
            </a:r>
            <a:r>
              <a:rPr lang="en-US" dirty="0">
                <a:solidFill>
                  <a:schemeClr val="tx2">
                    <a:lumMod val="75000"/>
                  </a:schemeClr>
                </a:solidFill>
              </a:rPr>
              <a:t>desktop</a:t>
            </a:r>
            <a:r>
              <a:rPr lang="en-US" dirty="0"/>
              <a:t> applications using the </a:t>
            </a:r>
            <a:r>
              <a:rPr lang="en-US" dirty="0">
                <a:solidFill>
                  <a:schemeClr val="tx2">
                    <a:lumMod val="75000"/>
                  </a:schemeClr>
                </a:solidFill>
              </a:rPr>
              <a:t>Node.js</a:t>
            </a:r>
            <a:r>
              <a:rPr lang="en-US" dirty="0"/>
              <a:t> runtime and the </a:t>
            </a:r>
            <a:r>
              <a:rPr lang="en-US" dirty="0">
                <a:solidFill>
                  <a:schemeClr val="tx2">
                    <a:lumMod val="75000"/>
                  </a:schemeClr>
                </a:solidFill>
              </a:rPr>
              <a:t>Chromium</a:t>
            </a:r>
            <a:r>
              <a:rPr lang="en-US" dirty="0"/>
              <a:t> web browser</a:t>
            </a:r>
          </a:p>
          <a:p>
            <a:r>
              <a:rPr lang="en-US" dirty="0"/>
              <a:t>For the </a:t>
            </a:r>
            <a:r>
              <a:rPr lang="en-US" dirty="0">
                <a:solidFill>
                  <a:schemeClr val="tx2">
                    <a:lumMod val="75000"/>
                  </a:schemeClr>
                </a:solidFill>
              </a:rPr>
              <a:t>view</a:t>
            </a:r>
            <a:r>
              <a:rPr lang="en-US" dirty="0"/>
              <a:t> rendering you can use the very same </a:t>
            </a:r>
            <a:r>
              <a:rPr lang="en-US" dirty="0">
                <a:solidFill>
                  <a:schemeClr val="tx2">
                    <a:lumMod val="75000"/>
                  </a:schemeClr>
                </a:solidFill>
              </a:rPr>
              <a:t>HTML</a:t>
            </a:r>
            <a:r>
              <a:rPr lang="en-US" dirty="0"/>
              <a:t> and </a:t>
            </a:r>
            <a:r>
              <a:rPr lang="en-US" dirty="0">
                <a:solidFill>
                  <a:schemeClr val="tx2">
                    <a:lumMod val="75000"/>
                  </a:schemeClr>
                </a:solidFill>
              </a:rPr>
              <a:t>CSS</a:t>
            </a:r>
            <a:r>
              <a:rPr lang="en-US" dirty="0"/>
              <a:t> you already use in the web browser</a:t>
            </a:r>
          </a:p>
          <a:p>
            <a:r>
              <a:rPr lang="en-US" dirty="0"/>
              <a:t>Apps made with Electron.js</a:t>
            </a:r>
          </a:p>
          <a:p>
            <a:pPr lvl="1"/>
            <a:r>
              <a:rPr lang="en-US" dirty="0">
                <a:hlinkClick r:id="rId2"/>
              </a:rPr>
              <a:t>VS Code</a:t>
            </a:r>
            <a:endParaRPr lang="en-US" dirty="0"/>
          </a:p>
          <a:p>
            <a:pPr lvl="1"/>
            <a:r>
              <a:rPr lang="en-US" dirty="0"/>
              <a:t>Postman</a:t>
            </a:r>
          </a:p>
          <a:p>
            <a:pPr lvl="1"/>
            <a:r>
              <a:rPr lang="en-US" dirty="0">
                <a:hlinkClick r:id="rId3"/>
              </a:rPr>
              <a:t>Atom</a:t>
            </a:r>
            <a:endParaRPr lang="en-US" dirty="0"/>
          </a:p>
        </p:txBody>
      </p:sp>
      <p:sp>
        <p:nvSpPr>
          <p:cNvPr id="4" name="Заглавие 3"/>
          <p:cNvSpPr>
            <a:spLocks noGrp="1"/>
          </p:cNvSpPr>
          <p:nvPr>
            <p:ph type="title"/>
          </p:nvPr>
        </p:nvSpPr>
        <p:spPr/>
        <p:txBody>
          <a:bodyPr/>
          <a:lstStyle/>
          <a:p>
            <a:r>
              <a:rPr lang="en-US" dirty="0"/>
              <a:t>Electron.js</a:t>
            </a:r>
          </a:p>
        </p:txBody>
      </p:sp>
      <p:pic>
        <p:nvPicPr>
          <p:cNvPr id="1028" name="Picture 4" descr="Резултат с изображение за vs cod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928" y="4114800"/>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Резултат с изображение за postma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9" y="5105398"/>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atom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821" y="4964580"/>
            <a:ext cx="1424639" cy="142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Demo</a:t>
            </a:r>
          </a:p>
        </p:txBody>
      </p:sp>
      <p:sp>
        <p:nvSpPr>
          <p:cNvPr id="5" name="Текстов контейнер 4"/>
          <p:cNvSpPr>
            <a:spLocks noGrp="1"/>
          </p:cNvSpPr>
          <p:nvPr>
            <p:ph type="body" idx="1"/>
          </p:nvPr>
        </p:nvSpPr>
        <p:spPr>
          <a:xfrm>
            <a:off x="1446212" y="5754968"/>
            <a:ext cx="8938472" cy="719034"/>
          </a:xfrm>
        </p:spPr>
        <p:txBody>
          <a:bodyPr/>
          <a:lstStyle/>
          <a:p>
            <a:r>
              <a:rPr lang="en-US" dirty="0"/>
              <a:t>Deploy our Web App as Desktop App</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32</a:t>
            </a:fld>
            <a:endParaRPr lang="en-US" dirty="0"/>
          </a:p>
        </p:txBody>
      </p:sp>
      <p:pic>
        <p:nvPicPr>
          <p:cNvPr id="7" name="Picture 6" descr="http://www.freevectors.net/files/large/Laptop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91" y="2590800"/>
            <a:ext cx="2301503" cy="2301503"/>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надясно 2"/>
          <p:cNvSpPr/>
          <p:nvPr/>
        </p:nvSpPr>
        <p:spPr>
          <a:xfrm>
            <a:off x="5229648" y="3414712"/>
            <a:ext cx="1245764" cy="724085"/>
          </a:xfrm>
          <a:prstGeom prst="rightArrow">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5" name="Picture 12" descr="Резултат с изображение за electron j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747" y="2743200"/>
            <a:ext cx="1973865" cy="1395597"/>
          </a:xfrm>
          <a:prstGeom prst="rect">
            <a:avLst/>
          </a:prstGeom>
          <a:noFill/>
          <a:extLst>
            <a:ext uri="{909E8E84-426E-40DD-AFC4-6F175D3DCCD1}">
              <a14:hiddenFill xmlns:a14="http://schemas.microsoft.com/office/drawing/2010/main">
                <a:solidFill>
                  <a:srgbClr val="FFFFFF"/>
                </a:solidFill>
              </a14:hiddenFill>
            </a:ext>
          </a:extLst>
        </p:spPr>
      </p:pic>
      <p:pic>
        <p:nvPicPr>
          <p:cNvPr id="16" name="Картина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613" y="2870839"/>
            <a:ext cx="1775672" cy="1775672"/>
          </a:xfrm>
          <a:prstGeom prst="rect">
            <a:avLst/>
          </a:prstGeom>
        </p:spPr>
      </p:pic>
      <p:sp>
        <p:nvSpPr>
          <p:cNvPr id="17" name="Текстово поле 16"/>
          <p:cNvSpPr txBox="1"/>
          <p:nvPr/>
        </p:nvSpPr>
        <p:spPr>
          <a:xfrm>
            <a:off x="3556744" y="3515144"/>
            <a:ext cx="956929" cy="523220"/>
          </a:xfrm>
          <a:prstGeom prst="rect">
            <a:avLst/>
          </a:prstGeom>
          <a:noFill/>
        </p:spPr>
        <p:txBody>
          <a:bodyPr wrap="none" rtlCol="0">
            <a:spAutoFit/>
          </a:bodyPr>
          <a:lstStyle/>
          <a:p>
            <a:r>
              <a:rPr lang="en-US" sz="2800" dirty="0"/>
              <a:t>www</a:t>
            </a:r>
          </a:p>
        </p:txBody>
      </p:sp>
    </p:spTree>
    <p:extLst>
      <p:ext uri="{BB962C8B-B14F-4D97-AF65-F5344CB8AC3E}">
        <p14:creationId xmlns:p14="http://schemas.microsoft.com/office/powerpoint/2010/main" val="420279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18" y="1447800"/>
            <a:ext cx="3091494" cy="22934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Content Placeholder 4"/>
          <p:cNvSpPr>
            <a:spLocks noGrp="1"/>
          </p:cNvSpPr>
          <p:nvPr>
            <p:ph idx="1"/>
          </p:nvPr>
        </p:nvSpPr>
        <p:spPr>
          <a:xfrm>
            <a:off x="190413" y="1151121"/>
            <a:ext cx="8494799" cy="5570355"/>
          </a:xfrm>
        </p:spPr>
        <p:txBody>
          <a:bodyPr>
            <a:normAutofit/>
          </a:bodyPr>
          <a:lstStyle/>
          <a:p>
            <a:r>
              <a:rPr lang="en-US" sz="3200" noProof="1">
                <a:solidFill>
                  <a:schemeClr val="tx2">
                    <a:lumMod val="75000"/>
                  </a:schemeClr>
                </a:solidFill>
              </a:rPr>
              <a:t>Webpack</a:t>
            </a:r>
            <a:r>
              <a:rPr lang="en-US" sz="3200" noProof="1"/>
              <a:t>/Grunt/Gulp </a:t>
            </a:r>
            <a:r>
              <a:rPr lang="en-US" sz="3200" noProof="1">
                <a:solidFill>
                  <a:schemeClr val="tx2">
                    <a:lumMod val="75000"/>
                  </a:schemeClr>
                </a:solidFill>
              </a:rPr>
              <a:t>tools</a:t>
            </a:r>
            <a:r>
              <a:rPr lang="en-US" sz="3200" noProof="1"/>
              <a:t> help with the deployment process of our application.</a:t>
            </a:r>
          </a:p>
          <a:p>
            <a:r>
              <a:rPr lang="en-US" sz="3200" noProof="1">
                <a:solidFill>
                  <a:schemeClr val="tx2">
                    <a:lumMod val="75000"/>
                  </a:schemeClr>
                </a:solidFill>
              </a:rPr>
              <a:t>Lodash</a:t>
            </a:r>
            <a:r>
              <a:rPr lang="en-US" sz="3200" noProof="1"/>
              <a:t> is fast and reliable </a:t>
            </a:r>
            <a:r>
              <a:rPr lang="en-US" sz="3200" noProof="1">
                <a:solidFill>
                  <a:schemeClr val="tx2">
                    <a:lumMod val="75000"/>
                  </a:schemeClr>
                </a:solidFill>
              </a:rPr>
              <a:t>library</a:t>
            </a:r>
            <a:r>
              <a:rPr lang="en-US" sz="3200" noProof="1"/>
              <a:t> which extends how we can work with objects, arrays etc.</a:t>
            </a:r>
          </a:p>
          <a:p>
            <a:r>
              <a:rPr lang="en-US" sz="3200" noProof="1">
                <a:solidFill>
                  <a:schemeClr val="tx2">
                    <a:lumMod val="75000"/>
                  </a:schemeClr>
                </a:solidFill>
              </a:rPr>
              <a:t>ESLint</a:t>
            </a:r>
            <a:r>
              <a:rPr lang="en-US" sz="3200" noProof="1"/>
              <a:t> helps you follow the best practices for writing good code.</a:t>
            </a:r>
          </a:p>
          <a:p>
            <a:r>
              <a:rPr lang="en-US" sz="3200" noProof="1">
                <a:solidFill>
                  <a:schemeClr val="tx2">
                    <a:lumMod val="75000"/>
                  </a:schemeClr>
                </a:solidFill>
              </a:rPr>
              <a:t>Electron.js </a:t>
            </a:r>
            <a:r>
              <a:rPr lang="en-US" sz="3200" noProof="1"/>
              <a:t>gives the functionality to create </a:t>
            </a:r>
            <a:r>
              <a:rPr lang="en-US" sz="3200" noProof="1">
                <a:solidFill>
                  <a:schemeClr val="tx2">
                    <a:lumMod val="75000"/>
                  </a:schemeClr>
                </a:solidFill>
              </a:rPr>
              <a:t>desktop</a:t>
            </a:r>
            <a:r>
              <a:rPr lang="en-US" sz="3200" noProof="1"/>
              <a:t> </a:t>
            </a:r>
            <a:r>
              <a:rPr lang="en-US" sz="3200" noProof="1">
                <a:solidFill>
                  <a:schemeClr val="tx2">
                    <a:lumMod val="75000"/>
                  </a:schemeClr>
                </a:solidFill>
              </a:rPr>
              <a:t>app</a:t>
            </a:r>
            <a:r>
              <a:rPr lang="en-US" sz="3200" noProof="1"/>
              <a:t> using </a:t>
            </a:r>
            <a:r>
              <a:rPr lang="en-US" sz="3200" noProof="1">
                <a:solidFill>
                  <a:schemeClr val="tx2">
                    <a:lumMod val="75000"/>
                  </a:schemeClr>
                </a:solidFill>
              </a:rPr>
              <a:t>Javascript</a:t>
            </a:r>
          </a:p>
          <a:p>
            <a:endParaRPr lang="en-US" sz="3200" dirty="0"/>
          </a:p>
          <a:p>
            <a:endParaRPr lang="en-US" sz="3200" dirty="0"/>
          </a:p>
          <a:p>
            <a:endParaRPr lang="en-US" sz="3200" dirty="0"/>
          </a:p>
          <a:p>
            <a:endParaRPr lang="en-US" sz="3200" dirty="0"/>
          </a:p>
        </p:txBody>
      </p:sp>
      <p:sp>
        <p:nvSpPr>
          <p:cNvPr id="4" name="Title 3"/>
          <p:cNvSpPr>
            <a:spLocks noGrp="1"/>
          </p:cNvSpPr>
          <p:nvPr>
            <p:ph type="title"/>
          </p:nvPr>
        </p:nvSpPr>
        <p:spPr/>
        <p:txBody>
          <a:bodyPr/>
          <a:lstStyle/>
          <a:p>
            <a:r>
              <a:rPr lang="en-US" dirty="0"/>
              <a:t>Summary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835" y="4267200"/>
            <a:ext cx="2009177" cy="2009177"/>
          </a:xfrm>
          <a:prstGeom prst="rect">
            <a:avLst/>
          </a:prstGeom>
        </p:spPr>
      </p:pic>
    </p:spTree>
    <p:extLst>
      <p:ext uri="{BB962C8B-B14F-4D97-AF65-F5344CB8AC3E}">
        <p14:creationId xmlns:p14="http://schemas.microsoft.com/office/powerpoint/2010/main" val="138939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JS Tools and Libraries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1351318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175522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Title 3"/>
          <p:cNvSpPr>
            <a:spLocks noGrp="1"/>
          </p:cNvSpPr>
          <p:nvPr>
            <p:ph type="title"/>
          </p:nvPr>
        </p:nvSpPr>
        <p:spPr/>
        <p:txBody>
          <a:bodyPr/>
          <a:lstStyle/>
          <a:p>
            <a:r>
              <a:rPr lang="en-US" dirty="0"/>
              <a:t>Why Automate?</a:t>
            </a:r>
          </a:p>
        </p:txBody>
      </p:sp>
      <p:sp>
        <p:nvSpPr>
          <p:cNvPr id="5" name="TextBox 4"/>
          <p:cNvSpPr txBox="1"/>
          <p:nvPr/>
        </p:nvSpPr>
        <p:spPr>
          <a:xfrm>
            <a:off x="1141412" y="2146700"/>
            <a:ext cx="9906000" cy="769441"/>
          </a:xfrm>
          <a:prstGeom prst="rect">
            <a:avLst/>
          </a:prstGeom>
          <a:noFill/>
        </p:spPr>
        <p:txBody>
          <a:bodyPr wrap="square" rtlCol="0">
            <a:spAutoFit/>
          </a:bodyPr>
          <a:lstStyle/>
          <a:p>
            <a:pPr algn="ctr"/>
            <a:r>
              <a:rPr lang="en-US" sz="4400" dirty="0"/>
              <a:t>JavaScript does not need to be compiled</a:t>
            </a:r>
            <a:endParaRPr lang="en-US" sz="4000" dirty="0"/>
          </a:p>
        </p:txBody>
      </p:sp>
      <p:sp>
        <p:nvSpPr>
          <p:cNvPr id="6" name="TextBox 5"/>
          <p:cNvSpPr txBox="1"/>
          <p:nvPr/>
        </p:nvSpPr>
        <p:spPr>
          <a:xfrm>
            <a:off x="1141412" y="3886200"/>
            <a:ext cx="9906000" cy="769441"/>
          </a:xfrm>
          <a:prstGeom prst="rect">
            <a:avLst/>
          </a:prstGeom>
          <a:noFill/>
        </p:spPr>
        <p:txBody>
          <a:bodyPr wrap="square" rtlCol="0">
            <a:spAutoFit/>
          </a:bodyPr>
          <a:lstStyle/>
          <a:p>
            <a:pPr algn="ctr"/>
            <a:r>
              <a:rPr lang="en-US" sz="4400" dirty="0"/>
              <a:t>…Right?</a:t>
            </a:r>
            <a:endParaRPr lang="en-US" sz="4000" dirty="0"/>
          </a:p>
        </p:txBody>
      </p:sp>
    </p:spTree>
    <p:extLst>
      <p:ext uri="{BB962C8B-B14F-4D97-AF65-F5344CB8AC3E}">
        <p14:creationId xmlns:p14="http://schemas.microsoft.com/office/powerpoint/2010/main" val="211094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Modern Development Process</a:t>
            </a:r>
          </a:p>
        </p:txBody>
      </p:sp>
      <p:sp>
        <p:nvSpPr>
          <p:cNvPr id="5" name="TextBox 4"/>
          <p:cNvSpPr txBox="1"/>
          <p:nvPr/>
        </p:nvSpPr>
        <p:spPr>
          <a:xfrm>
            <a:off x="-839788" y="3392268"/>
            <a:ext cx="3505200" cy="646332"/>
          </a:xfrm>
          <a:prstGeom prst="rect">
            <a:avLst/>
          </a:prstGeom>
          <a:noFill/>
        </p:spPr>
        <p:txBody>
          <a:bodyPr wrap="square" rtlCol="0">
            <a:spAutoFit/>
          </a:bodyPr>
          <a:lstStyle/>
          <a:p>
            <a:pPr algn="ctr"/>
            <a:r>
              <a:rPr lang="en-US" sz="3600" dirty="0"/>
              <a:t>Write</a:t>
            </a:r>
            <a:endParaRPr lang="en-US" sz="3200" dirty="0"/>
          </a:p>
        </p:txBody>
      </p:sp>
      <p:sp>
        <p:nvSpPr>
          <p:cNvPr id="6" name="TextBox 5"/>
          <p:cNvSpPr txBox="1"/>
          <p:nvPr/>
        </p:nvSpPr>
        <p:spPr>
          <a:xfrm>
            <a:off x="1198475" y="3392268"/>
            <a:ext cx="3505200" cy="646332"/>
          </a:xfrm>
          <a:prstGeom prst="rect">
            <a:avLst/>
          </a:prstGeom>
          <a:noFill/>
        </p:spPr>
        <p:txBody>
          <a:bodyPr wrap="square" rtlCol="0">
            <a:spAutoFit/>
          </a:bodyPr>
          <a:lstStyle/>
          <a:p>
            <a:pPr algn="ctr"/>
            <a:r>
              <a:rPr lang="en-US" sz="3600" dirty="0"/>
              <a:t>Lint</a:t>
            </a:r>
            <a:endParaRPr lang="en-US" sz="3200" dirty="0"/>
          </a:p>
        </p:txBody>
      </p:sp>
      <p:sp>
        <p:nvSpPr>
          <p:cNvPr id="7" name="TextBox 6"/>
          <p:cNvSpPr txBox="1"/>
          <p:nvPr/>
        </p:nvSpPr>
        <p:spPr>
          <a:xfrm>
            <a:off x="3236738" y="3392268"/>
            <a:ext cx="3505200" cy="646332"/>
          </a:xfrm>
          <a:prstGeom prst="rect">
            <a:avLst/>
          </a:prstGeom>
          <a:noFill/>
        </p:spPr>
        <p:txBody>
          <a:bodyPr wrap="square" rtlCol="0">
            <a:spAutoFit/>
          </a:bodyPr>
          <a:lstStyle/>
          <a:p>
            <a:pPr algn="ctr"/>
            <a:r>
              <a:rPr lang="en-US" sz="3600" noProof="1"/>
              <a:t>Transpile</a:t>
            </a:r>
            <a:endParaRPr lang="en-US" sz="3200" noProof="1"/>
          </a:p>
        </p:txBody>
      </p:sp>
      <p:sp>
        <p:nvSpPr>
          <p:cNvPr id="8" name="TextBox 7"/>
          <p:cNvSpPr txBox="1"/>
          <p:nvPr/>
        </p:nvSpPr>
        <p:spPr>
          <a:xfrm>
            <a:off x="5275001" y="3392268"/>
            <a:ext cx="3505200" cy="646332"/>
          </a:xfrm>
          <a:prstGeom prst="rect">
            <a:avLst/>
          </a:prstGeom>
          <a:noFill/>
        </p:spPr>
        <p:txBody>
          <a:bodyPr wrap="square" rtlCol="0">
            <a:spAutoFit/>
          </a:bodyPr>
          <a:lstStyle/>
          <a:p>
            <a:pPr algn="ctr"/>
            <a:r>
              <a:rPr lang="en-US" sz="3600" dirty="0"/>
              <a:t>Bundle</a:t>
            </a:r>
            <a:endParaRPr lang="en-US" sz="3200" dirty="0"/>
          </a:p>
        </p:txBody>
      </p:sp>
      <p:sp>
        <p:nvSpPr>
          <p:cNvPr id="9" name="TextBox 8"/>
          <p:cNvSpPr txBox="1"/>
          <p:nvPr/>
        </p:nvSpPr>
        <p:spPr>
          <a:xfrm>
            <a:off x="7313264" y="3392268"/>
            <a:ext cx="3505200" cy="646332"/>
          </a:xfrm>
          <a:prstGeom prst="rect">
            <a:avLst/>
          </a:prstGeom>
          <a:noFill/>
        </p:spPr>
        <p:txBody>
          <a:bodyPr wrap="square" rtlCol="0">
            <a:spAutoFit/>
          </a:bodyPr>
          <a:lstStyle/>
          <a:p>
            <a:pPr algn="ctr"/>
            <a:r>
              <a:rPr lang="en-US" sz="3600" dirty="0"/>
              <a:t>Minify</a:t>
            </a:r>
            <a:endParaRPr lang="en-US" sz="3200" dirty="0"/>
          </a:p>
        </p:txBody>
      </p:sp>
      <p:sp>
        <p:nvSpPr>
          <p:cNvPr id="10" name="TextBox 9"/>
          <p:cNvSpPr txBox="1"/>
          <p:nvPr/>
        </p:nvSpPr>
        <p:spPr>
          <a:xfrm>
            <a:off x="9351528" y="3392268"/>
            <a:ext cx="3505200" cy="646332"/>
          </a:xfrm>
          <a:prstGeom prst="rect">
            <a:avLst/>
          </a:prstGeom>
          <a:noFill/>
        </p:spPr>
        <p:txBody>
          <a:bodyPr wrap="square" rtlCol="0">
            <a:spAutoFit/>
          </a:bodyPr>
          <a:lstStyle/>
          <a:p>
            <a:pPr algn="ctr"/>
            <a:r>
              <a:rPr lang="en-US" sz="3600" dirty="0"/>
              <a:t>Deploy</a:t>
            </a:r>
            <a:endParaRPr lang="en-US" sz="3200" dirty="0"/>
          </a:p>
        </p:txBody>
      </p:sp>
      <p:sp>
        <p:nvSpPr>
          <p:cNvPr id="13" name="Arrow: Right 12"/>
          <p:cNvSpPr/>
          <p:nvPr/>
        </p:nvSpPr>
        <p:spPr>
          <a:xfrm>
            <a:off x="58658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Right 13"/>
          <p:cNvSpPr/>
          <p:nvPr/>
        </p:nvSpPr>
        <p:spPr>
          <a:xfrm>
            <a:off x="3465891"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Arrow: Right 14"/>
          <p:cNvSpPr/>
          <p:nvPr/>
        </p:nvSpPr>
        <p:spPr>
          <a:xfrm>
            <a:off x="175270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rrow: Right 15"/>
          <p:cNvSpPr/>
          <p:nvPr/>
        </p:nvSpPr>
        <p:spPr>
          <a:xfrm>
            <a:off x="79232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Arrow: Right 16"/>
          <p:cNvSpPr/>
          <p:nvPr/>
        </p:nvSpPr>
        <p:spPr>
          <a:xfrm>
            <a:off x="986282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3051914" y="4572000"/>
            <a:ext cx="6090498" cy="707886"/>
          </a:xfrm>
          <a:prstGeom prst="rect">
            <a:avLst/>
          </a:prstGeom>
          <a:noFill/>
        </p:spPr>
        <p:txBody>
          <a:bodyPr wrap="square" rtlCol="0">
            <a:spAutoFit/>
          </a:bodyPr>
          <a:lstStyle/>
          <a:p>
            <a:pPr algn="ctr"/>
            <a:r>
              <a:rPr lang="en-US" sz="4000" b="1" noProof="1">
                <a:solidFill>
                  <a:schemeClr val="tx2">
                    <a:lumMod val="75000"/>
                  </a:schemeClr>
                </a:solidFill>
                <a:effectLst>
                  <a:outerShdw blurRad="38100" dist="38100" dir="2700000" algn="tl">
                    <a:srgbClr val="000000">
                      <a:alpha val="43137"/>
                    </a:srgbClr>
                  </a:outerShdw>
                </a:effectLst>
              </a:rPr>
              <a:t>Optimize and Start over</a:t>
            </a:r>
            <a:endParaRPr lang="en-US" sz="3600" b="1" noProof="1">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32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animBg="1"/>
      <p:bldP spid="14"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noProof="1"/>
              <a:t>Build tools help us with the </a:t>
            </a:r>
            <a:r>
              <a:rPr lang="en-US" noProof="1">
                <a:solidFill>
                  <a:schemeClr val="tx2">
                    <a:lumMod val="75000"/>
                  </a:schemeClr>
                </a:solidFill>
              </a:rPr>
              <a:t>build</a:t>
            </a:r>
            <a:r>
              <a:rPr lang="en-US" noProof="1"/>
              <a:t> </a:t>
            </a:r>
            <a:r>
              <a:rPr lang="en-US" noProof="1">
                <a:solidFill>
                  <a:schemeClr val="tx2">
                    <a:lumMod val="75000"/>
                  </a:schemeClr>
                </a:solidFill>
              </a:rPr>
              <a:t>process</a:t>
            </a:r>
            <a:r>
              <a:rPr lang="en-US" noProof="1"/>
              <a:t> of our application</a:t>
            </a:r>
          </a:p>
          <a:p>
            <a:pPr lvl="1"/>
            <a:r>
              <a:rPr lang="en-US" noProof="1">
                <a:solidFill>
                  <a:schemeClr val="tx2">
                    <a:lumMod val="75000"/>
                  </a:schemeClr>
                </a:solidFill>
              </a:rPr>
              <a:t>Prepare scripts </a:t>
            </a:r>
            <a:r>
              <a:rPr lang="en-US" noProof="1"/>
              <a:t>for web (minify/uglify/concat)</a:t>
            </a:r>
          </a:p>
          <a:p>
            <a:pPr lvl="1"/>
            <a:r>
              <a:rPr lang="en-US" noProof="1">
                <a:solidFill>
                  <a:schemeClr val="tx2">
                    <a:lumMod val="75000"/>
                  </a:schemeClr>
                </a:solidFill>
              </a:rPr>
              <a:t>Run</a:t>
            </a:r>
            <a:r>
              <a:rPr lang="en-US" noProof="1"/>
              <a:t> Unit </a:t>
            </a:r>
            <a:r>
              <a:rPr lang="en-US" noProof="1">
                <a:solidFill>
                  <a:schemeClr val="tx2">
                    <a:lumMod val="75000"/>
                  </a:schemeClr>
                </a:solidFill>
              </a:rPr>
              <a:t>Tests </a:t>
            </a:r>
          </a:p>
          <a:p>
            <a:pPr lvl="1"/>
            <a:r>
              <a:rPr lang="en-US" noProof="1">
                <a:solidFill>
                  <a:schemeClr val="tx2">
                    <a:lumMod val="75000"/>
                  </a:schemeClr>
                </a:solidFill>
              </a:rPr>
              <a:t>Deploy</a:t>
            </a:r>
            <a:r>
              <a:rPr lang="en-US" noProof="1"/>
              <a:t> to Git, Cloud etc…</a:t>
            </a:r>
          </a:p>
          <a:p>
            <a:r>
              <a:rPr lang="en-US" noProof="1"/>
              <a:t>Famous tools are</a:t>
            </a:r>
          </a:p>
          <a:p>
            <a:pPr lvl="1"/>
            <a:r>
              <a:rPr lang="en-US" noProof="1">
                <a:hlinkClick r:id="rId2"/>
              </a:rPr>
              <a:t>Grunt</a:t>
            </a:r>
            <a:endParaRPr lang="en-US" noProof="1"/>
          </a:p>
          <a:p>
            <a:pPr lvl="1"/>
            <a:r>
              <a:rPr lang="en-US" noProof="1">
                <a:hlinkClick r:id="rId3"/>
              </a:rPr>
              <a:t>Gulp</a:t>
            </a:r>
            <a:endParaRPr lang="en-US" noProof="1"/>
          </a:p>
          <a:p>
            <a:pPr lvl="1"/>
            <a:r>
              <a:rPr lang="en-US" noProof="1">
                <a:hlinkClick r:id="rId4"/>
              </a:rPr>
              <a:t>Webpack</a:t>
            </a:r>
            <a:endParaRPr lang="en-US" noProof="1"/>
          </a:p>
          <a:p>
            <a:pPr marL="377887" lvl="1" indent="0">
              <a:buNone/>
            </a:pPr>
            <a:endParaRPr lang="en-US" noProof="1"/>
          </a:p>
        </p:txBody>
      </p:sp>
      <p:sp>
        <p:nvSpPr>
          <p:cNvPr id="4" name="Title 3"/>
          <p:cNvSpPr>
            <a:spLocks noGrp="1"/>
          </p:cNvSpPr>
          <p:nvPr>
            <p:ph type="title"/>
          </p:nvPr>
        </p:nvSpPr>
        <p:spPr/>
        <p:txBody>
          <a:bodyPr/>
          <a:lstStyle/>
          <a:p>
            <a:r>
              <a:rPr lang="en-US" dirty="0"/>
              <a:t>Build tools</a:t>
            </a:r>
          </a:p>
        </p:txBody>
      </p:sp>
      <p:pic>
        <p:nvPicPr>
          <p:cNvPr id="7" name="Picture 2" descr="Резултат с изображение за grun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694611" y="2476750"/>
            <a:ext cx="1865741" cy="2179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Резултат с изображение за webpack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440" y="3936298"/>
            <a:ext cx="2395041" cy="23950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Резултат с изображение за gulp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1012" y="3657600"/>
            <a:ext cx="1131728" cy="253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9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0242"/>
                                        </p:tgtEl>
                                        <p:attrNameLst>
                                          <p:attrName>style.visibility</p:attrName>
                                        </p:attrNameLst>
                                      </p:cBhvr>
                                      <p:to>
                                        <p:strVal val="visible"/>
                                      </p:to>
                                    </p:set>
                                    <p:animEffect transition="in" filter="fade">
                                      <p:cBhvr>
                                        <p:cTn id="36" dur="500"/>
                                        <p:tgtEl>
                                          <p:spTgt spid="1024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Grunt</a:t>
            </a:r>
          </a:p>
        </p:txBody>
      </p:sp>
      <p:sp>
        <p:nvSpPr>
          <p:cNvPr id="3" name="Content Placeholder 2"/>
          <p:cNvSpPr>
            <a:spLocks noGrp="1"/>
          </p:cNvSpPr>
          <p:nvPr>
            <p:ph type="body" idx="1"/>
          </p:nvPr>
        </p:nvSpPr>
        <p:spPr/>
        <p:txBody>
          <a:bodyPr/>
          <a:lstStyle/>
          <a:p>
            <a:r>
              <a:rPr lang="en-US" dirty="0"/>
              <a:t>JS Task Runner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a:t>
            </a:fld>
            <a:endParaRPr lang="en-US" dirty="0"/>
          </a:p>
        </p:txBody>
      </p:sp>
      <p:pic>
        <p:nvPicPr>
          <p:cNvPr id="2050" name="Picture 2" descr="Резултат с изображение за gru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66" y="609600"/>
            <a:ext cx="7875164" cy="492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48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Контейнер за съдържание 2"/>
          <p:cNvSpPr>
            <a:spLocks noGrp="1"/>
          </p:cNvSpPr>
          <p:nvPr>
            <p:ph idx="1"/>
          </p:nvPr>
        </p:nvSpPr>
        <p:spPr>
          <a:xfrm>
            <a:off x="190413" y="1151121"/>
            <a:ext cx="11804822" cy="5570358"/>
          </a:xfrm>
        </p:spPr>
        <p:txBody>
          <a:bodyPr/>
          <a:lstStyle/>
          <a:p>
            <a:r>
              <a:rPr lang="en-US" dirty="0"/>
              <a:t>Grunt can be used for various </a:t>
            </a:r>
            <a:r>
              <a:rPr lang="en-US" dirty="0">
                <a:solidFill>
                  <a:schemeClr val="tx2">
                    <a:lumMod val="75000"/>
                  </a:schemeClr>
                </a:solidFill>
              </a:rPr>
              <a:t>file operations </a:t>
            </a:r>
            <a:r>
              <a:rPr lang="en-US" dirty="0"/>
              <a:t>from merging two or more files into one to </a:t>
            </a:r>
            <a:r>
              <a:rPr lang="en-US" noProof="1"/>
              <a:t>shortening </a:t>
            </a:r>
            <a:r>
              <a:rPr lang="en-US" noProof="1">
                <a:solidFill>
                  <a:schemeClr val="tx2">
                    <a:lumMod val="75000"/>
                  </a:schemeClr>
                </a:solidFill>
              </a:rPr>
              <a:t>javascript/css </a:t>
            </a:r>
            <a:r>
              <a:rPr lang="en-US" noProof="1"/>
              <a:t>code</a:t>
            </a:r>
            <a:endParaRPr lang="en-US" dirty="0"/>
          </a:p>
          <a:p>
            <a:r>
              <a:rPr lang="en-US" dirty="0"/>
              <a:t>Installing</a:t>
            </a:r>
          </a:p>
          <a:p>
            <a:pPr lvl="1"/>
            <a:r>
              <a:rPr lang="en-US" dirty="0"/>
              <a:t>First install the </a:t>
            </a:r>
            <a:r>
              <a:rPr lang="en-US" dirty="0">
                <a:solidFill>
                  <a:schemeClr val="tx2">
                    <a:lumMod val="75000"/>
                  </a:schemeClr>
                </a:solidFill>
              </a:rPr>
              <a:t>Grunt</a:t>
            </a:r>
            <a:r>
              <a:rPr lang="en-US" dirty="0"/>
              <a:t> command line interpreter (</a:t>
            </a:r>
            <a:r>
              <a:rPr lang="en-US" dirty="0">
                <a:solidFill>
                  <a:schemeClr val="tx2">
                    <a:lumMod val="75000"/>
                  </a:schemeClr>
                </a:solidFill>
              </a:rPr>
              <a:t>CLI</a:t>
            </a:r>
            <a:r>
              <a:rPr lang="en-US" dirty="0"/>
              <a:t>)</a:t>
            </a:r>
          </a:p>
          <a:p>
            <a:pPr marL="377887" lvl="1" indent="0">
              <a:buNone/>
            </a:pPr>
            <a:endParaRPr lang="en-US" dirty="0"/>
          </a:p>
          <a:p>
            <a:pPr lvl="1"/>
            <a:r>
              <a:rPr lang="en-US" dirty="0"/>
              <a:t>Than the Grunt itself</a:t>
            </a:r>
          </a:p>
          <a:p>
            <a:pPr marL="377887" lvl="1" indent="0">
              <a:buNone/>
            </a:pPr>
            <a:endParaRPr lang="en-US" dirty="0"/>
          </a:p>
          <a:p>
            <a:r>
              <a:rPr lang="en-US" dirty="0"/>
              <a:t>You may later download additional </a:t>
            </a:r>
            <a:r>
              <a:rPr lang="en-US" dirty="0">
                <a:solidFill>
                  <a:schemeClr val="tx2">
                    <a:lumMod val="75000"/>
                  </a:schemeClr>
                </a:solidFill>
              </a:rPr>
              <a:t>plugins</a:t>
            </a:r>
            <a:endParaRPr lang="en-US" dirty="0"/>
          </a:p>
          <a:p>
            <a:pPr lvl="1"/>
            <a:endParaRPr lang="en-US" dirty="0"/>
          </a:p>
          <a:p>
            <a:pPr marL="0" indent="0">
              <a:buNone/>
            </a:pPr>
            <a:endParaRPr lang="en-US" dirty="0"/>
          </a:p>
        </p:txBody>
      </p:sp>
      <p:sp>
        <p:nvSpPr>
          <p:cNvPr id="4" name="Заглавие 3"/>
          <p:cNvSpPr>
            <a:spLocks noGrp="1"/>
          </p:cNvSpPr>
          <p:nvPr>
            <p:ph type="title"/>
          </p:nvPr>
        </p:nvSpPr>
        <p:spPr/>
        <p:txBody>
          <a:bodyPr/>
          <a:lstStyle/>
          <a:p>
            <a:r>
              <a:rPr lang="en-US" dirty="0"/>
              <a:t>Grunt</a:t>
            </a:r>
          </a:p>
        </p:txBody>
      </p:sp>
      <p:sp>
        <p:nvSpPr>
          <p:cNvPr id="6" name="Rectangle 3"/>
          <p:cNvSpPr>
            <a:spLocks noChangeArrowheads="1"/>
          </p:cNvSpPr>
          <p:nvPr/>
        </p:nvSpPr>
        <p:spPr bwMode="auto">
          <a:xfrm>
            <a:off x="1749900" y="370425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4953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646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Grunt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057400"/>
            <a:ext cx="1295400" cy="1295400"/>
          </a:xfrm>
          <a:prstGeom prst="rect">
            <a:avLst/>
          </a:prstGeom>
        </p:spPr>
      </p:pic>
      <p:pic>
        <p:nvPicPr>
          <p:cNvPr id="7" name="Картина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3733800"/>
            <a:ext cx="1295400" cy="1295400"/>
          </a:xfrm>
          <a:prstGeom prst="rect">
            <a:avLst/>
          </a:prstGeom>
        </p:spPr>
      </p:pic>
    </p:spTree>
    <p:extLst>
      <p:ext uri="{BB962C8B-B14F-4D97-AF65-F5344CB8AC3E}">
        <p14:creationId xmlns:p14="http://schemas.microsoft.com/office/powerpoint/2010/main" val="360944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61058E-7 1.11111E-6 L 0.20318 -0.15 " pathEditMode="relative" rAng="0" ptsTypes="AA">
                                      <p:cBhvr>
                                        <p:cTn id="6" dur="2000" fill="hold"/>
                                        <p:tgtEl>
                                          <p:spTgt spid="7"/>
                                        </p:tgtEl>
                                        <p:attrNameLst>
                                          <p:attrName>ppt_x</p:attrName>
                                          <p:attrName>ppt_y</p:attrName>
                                        </p:attrNameLst>
                                      </p:cBhvr>
                                      <p:rCtr x="10159" y="-7500"/>
                                    </p:animMotion>
                                  </p:childTnLst>
                                </p:cTn>
                              </p:par>
                              <p:par>
                                <p:cTn id="7" presetID="42" presetClass="path" presetSubtype="0" accel="50000" decel="50000" fill="hold" nodeType="withEffect">
                                  <p:stCondLst>
                                    <p:cond delay="0"/>
                                  </p:stCondLst>
                                  <p:childTnLst>
                                    <p:animMotion origin="layout" path="M -4.61058E-7 -4.44444E-6 L 0.20318 0.09445 " pathEditMode="relative" rAng="0" ptsTypes="AA">
                                      <p:cBhvr>
                                        <p:cTn id="8" dur="2000" fill="hold"/>
                                        <p:tgtEl>
                                          <p:spTgt spid="5"/>
                                        </p:tgtEl>
                                        <p:attrNameLst>
                                          <p:attrName>ppt_x</p:attrName>
                                          <p:attrName>ppt_y</p:attrName>
                                        </p:attrNameLst>
                                      </p:cBhvr>
                                      <p:rCtr x="10159" y="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6C94DE"/>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1430</TotalTime>
  <Words>1499</Words>
  <Application>Microsoft Office PowerPoint</Application>
  <PresentationFormat>Custom</PresentationFormat>
  <Paragraphs>314</Paragraphs>
  <Slides>36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Wingdings</vt:lpstr>
      <vt:lpstr>Wingdings 2</vt:lpstr>
      <vt:lpstr>SoftUni 16x9</vt:lpstr>
      <vt:lpstr>JS Tools and Libraries</vt:lpstr>
      <vt:lpstr>Table of Contents</vt:lpstr>
      <vt:lpstr>Have a Question?</vt:lpstr>
      <vt:lpstr>Why Automate?</vt:lpstr>
      <vt:lpstr>Modern Development Process</vt:lpstr>
      <vt:lpstr>Build tools</vt:lpstr>
      <vt:lpstr>Grunt</vt:lpstr>
      <vt:lpstr>Grunt</vt:lpstr>
      <vt:lpstr>Demo</vt:lpstr>
      <vt:lpstr>Gulp</vt:lpstr>
      <vt:lpstr>Gulp</vt:lpstr>
      <vt:lpstr>Demo</vt:lpstr>
      <vt:lpstr>Webpack</vt:lpstr>
      <vt:lpstr>What is Webpack?</vt:lpstr>
      <vt:lpstr>Webpack Build Process</vt:lpstr>
      <vt:lpstr>Installation and CLI</vt:lpstr>
      <vt:lpstr>Automation with Config Files</vt:lpstr>
      <vt:lpstr>Web Server and Watch Mode</vt:lpstr>
      <vt:lpstr>Processing Files with Loaders and Preloaders</vt:lpstr>
      <vt:lpstr>Scripts and Production Build</vt:lpstr>
      <vt:lpstr>Live Demo</vt:lpstr>
      <vt:lpstr>Lodash</vt:lpstr>
      <vt:lpstr>Lodash</vt:lpstr>
      <vt:lpstr>Example – Random Number</vt:lpstr>
      <vt:lpstr>Example – Removing Property</vt:lpstr>
      <vt:lpstr>Example – Deep Cloning</vt:lpstr>
      <vt:lpstr>ESLint</vt:lpstr>
      <vt:lpstr>ESLint</vt:lpstr>
      <vt:lpstr>Demo</vt:lpstr>
      <vt:lpstr>Electron.js</vt:lpstr>
      <vt:lpstr>Electron.js</vt:lpstr>
      <vt:lpstr>Demo</vt:lpstr>
      <vt:lpstr>Summary</vt:lpstr>
      <vt:lpstr>JS Tools and Libraries</vt:lpstr>
      <vt:lpstr>License</vt:lpstr>
      <vt:lpstr>Free Trainings @ Software University</vt:lpstr>
    </vt:vector>
  </TitlesOfParts>
  <Manager>Svetlin Nakov</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Tools and Libraries</dc:title>
  <dc:subject>JavaScript Applications - Practical Training Course @ SoftUni</dc:subject>
  <dc:creator>Software University Foundation</dc:creator>
  <cp:keywords>JS, JavaScript, programming, course, AJAX, jQuery, REST, SoftUni, Software University</cp:keywords>
  <dc:description>JavaScript Applications Course @ SoftUni - https://softuni.bg/courses/javascript-applications</dc:description>
  <cp:lastModifiedBy>Viktor Kostadinov</cp:lastModifiedBy>
  <cp:revision>165</cp:revision>
  <dcterms:created xsi:type="dcterms:W3CDTF">2014-01-02T17:00:34Z</dcterms:created>
  <dcterms:modified xsi:type="dcterms:W3CDTF">2017-07-20T08:56:12Z</dcterms:modified>
  <cp:category>JS, JavaScript, front-end, AJAX, REST, ES6, Web development, computer programming, programming</cp:category>
  <dc:language>English</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